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 id="280" r:id="rId28"/>
    <p:sldId id="281"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43" d="100"/>
          <a:sy n="43" d="100"/>
        </p:scale>
        <p:origin x="157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CDEB6-C0D8-439D-94AA-7569540F08E4}" type="datetimeFigureOut">
              <a:rPr lang="en-US" smtClean="0"/>
              <a:pPr/>
              <a:t>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A6C6C-526F-4C16-B273-CA96130954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2/15/2017 9:07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2/15/2017 9:07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2/15/2017 9:07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stroke.org/we-can-help/healthcare-professionals/improve-your-skills/tools-training-and-resources/training/nih"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Neuro 101: </a:t>
            </a:r>
            <a:br>
              <a:rPr lang="en-US" dirty="0" smtClean="0"/>
            </a:br>
            <a:r>
              <a:rPr lang="en-US" dirty="0" smtClean="0"/>
              <a:t>Nursing Neuro Assessment</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Kristen Ankrom, RN, SCRN, CCCC</a:t>
            </a:r>
          </a:p>
          <a:p>
            <a:r>
              <a:rPr lang="en-US" dirty="0" smtClean="0"/>
              <a:t>Stroke Coordinator</a:t>
            </a:r>
          </a:p>
          <a:p>
            <a:r>
              <a:rPr lang="en-US" dirty="0" smtClean="0"/>
              <a:t>Coliseum Medical Centers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pPr algn="ctr"/>
            <a:r>
              <a:rPr lang="en-US" dirty="0" smtClean="0"/>
              <a:t>Assessing for Signs of </a:t>
            </a:r>
            <a:br>
              <a:rPr lang="en-US" dirty="0" smtClean="0"/>
            </a:br>
            <a:r>
              <a:rPr lang="en-US" dirty="0" smtClean="0"/>
              <a:t>Motor Dysfunction</a:t>
            </a:r>
            <a:endParaRPr lang="en-US" dirty="0"/>
          </a:p>
        </p:txBody>
      </p:sp>
      <p:sp>
        <p:nvSpPr>
          <p:cNvPr id="3" name="Content Placeholder 2"/>
          <p:cNvSpPr>
            <a:spLocks noGrp="1"/>
          </p:cNvSpPr>
          <p:nvPr>
            <p:ph idx="1"/>
          </p:nvPr>
        </p:nvSpPr>
        <p:spPr>
          <a:xfrm>
            <a:off x="371475" y="1981200"/>
            <a:ext cx="8382000" cy="4241161"/>
          </a:xfrm>
        </p:spPr>
        <p:txBody>
          <a:bodyPr/>
          <a:lstStyle/>
          <a:p>
            <a:r>
              <a:rPr lang="en-US" dirty="0" smtClean="0"/>
              <a:t>Patient must be awake, willing to cooperate, &amp; able to understand what you are asking</a:t>
            </a:r>
          </a:p>
          <a:p>
            <a:r>
              <a:rPr lang="en-US" dirty="0" smtClean="0"/>
              <a:t>With patient in bed, assess motor strength bilaterally. Have the patient:</a:t>
            </a:r>
          </a:p>
          <a:p>
            <a:pPr lvl="1"/>
            <a:r>
              <a:rPr lang="en-US" dirty="0" smtClean="0"/>
              <a:t>Flex and extend arms against your hand</a:t>
            </a:r>
          </a:p>
          <a:p>
            <a:pPr lvl="1"/>
            <a:r>
              <a:rPr lang="en-US" dirty="0" smtClean="0"/>
              <a:t>Squeeze your fingers</a:t>
            </a:r>
          </a:p>
          <a:p>
            <a:pPr lvl="1"/>
            <a:r>
              <a:rPr lang="en-US" dirty="0" smtClean="0"/>
              <a:t>Lift leg while you press down on thigh</a:t>
            </a:r>
          </a:p>
          <a:p>
            <a:pPr lvl="1"/>
            <a:r>
              <a:rPr lang="en-US" dirty="0" smtClean="0"/>
              <a:t>Hold leg straight and lift against gravity</a:t>
            </a:r>
          </a:p>
          <a:p>
            <a:pPr lvl="1"/>
            <a:r>
              <a:rPr lang="en-US" dirty="0" smtClean="0"/>
              <a:t>Flex and extend foot against your hand</a:t>
            </a:r>
            <a:endParaRPr lang="en-US" dirty="0"/>
          </a:p>
        </p:txBody>
      </p:sp>
    </p:spTree>
    <p:extLst>
      <p:ext uri="{BB962C8B-B14F-4D97-AF65-F5344CB8AC3E}">
        <p14:creationId xmlns:p14="http://schemas.microsoft.com/office/powerpoint/2010/main" val="3388111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Assessing for Signs of Motor Dysfunction- Unconscious Patient</a:t>
            </a:r>
            <a:endParaRPr lang="en-US" dirty="0"/>
          </a:p>
        </p:txBody>
      </p:sp>
      <p:sp>
        <p:nvSpPr>
          <p:cNvPr id="3" name="Content Placeholder 2"/>
          <p:cNvSpPr>
            <a:spLocks noGrp="1"/>
          </p:cNvSpPr>
          <p:nvPr>
            <p:ph idx="1"/>
          </p:nvPr>
        </p:nvSpPr>
        <p:spPr>
          <a:xfrm>
            <a:off x="304800" y="1600200"/>
            <a:ext cx="8382000" cy="4807470"/>
          </a:xfrm>
        </p:spPr>
        <p:txBody>
          <a:bodyPr/>
          <a:lstStyle/>
          <a:p>
            <a:r>
              <a:rPr lang="en-US" dirty="0" smtClean="0"/>
              <a:t>Assess motor response in unconscious patient by applying a noxious stimulus and observing patient’s response.</a:t>
            </a:r>
          </a:p>
          <a:p>
            <a:r>
              <a:rPr lang="en-US" dirty="0" smtClean="0"/>
              <a:t>Another approach is central stimulation, such as sternal pressure-</a:t>
            </a:r>
          </a:p>
          <a:p>
            <a:pPr lvl="1"/>
            <a:r>
              <a:rPr lang="en-US" dirty="0" smtClean="0"/>
              <a:t>Produces an overall body response</a:t>
            </a:r>
          </a:p>
          <a:p>
            <a:pPr lvl="1"/>
            <a:r>
              <a:rPr lang="en-US" dirty="0" smtClean="0"/>
              <a:t>More reliable than peripheral stimulation</a:t>
            </a:r>
          </a:p>
          <a:p>
            <a:pPr lvl="1"/>
            <a:r>
              <a:rPr lang="en-US" dirty="0" smtClean="0"/>
              <a:t>Why?- </a:t>
            </a:r>
          </a:p>
          <a:p>
            <a:pPr lvl="2"/>
            <a:r>
              <a:rPr lang="en-US" dirty="0" smtClean="0"/>
              <a:t>In an unconscious patient, peripheral stimulation, such as nailbed pressure, can elicit a reflex response, which is not a true indicator of motor activity. </a:t>
            </a:r>
            <a:r>
              <a:rPr lang="en-US" baseline="30000" dirty="0" smtClean="0"/>
              <a:t>7</a:t>
            </a:r>
          </a:p>
        </p:txBody>
      </p:sp>
    </p:spTree>
    <p:extLst>
      <p:ext uri="{BB962C8B-B14F-4D97-AF65-F5344CB8AC3E}">
        <p14:creationId xmlns:p14="http://schemas.microsoft.com/office/powerpoint/2010/main" val="21584257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smtClean="0"/>
              <a:t>Evaluating Sensation</a:t>
            </a:r>
            <a:endParaRPr lang="en-US" dirty="0"/>
          </a:p>
        </p:txBody>
      </p:sp>
      <p:sp>
        <p:nvSpPr>
          <p:cNvPr id="3" name="Content Placeholder 2"/>
          <p:cNvSpPr>
            <a:spLocks noGrp="1"/>
          </p:cNvSpPr>
          <p:nvPr>
            <p:ph idx="1"/>
          </p:nvPr>
        </p:nvSpPr>
        <p:spPr>
          <a:xfrm>
            <a:off x="381000" y="1295400"/>
            <a:ext cx="8382000" cy="4376583"/>
          </a:xfrm>
        </p:spPr>
        <p:txBody>
          <a:bodyPr/>
          <a:lstStyle/>
          <a:p>
            <a:r>
              <a:rPr lang="en-US" sz="2800" dirty="0" smtClean="0"/>
              <a:t>Patient must </a:t>
            </a:r>
            <a:r>
              <a:rPr lang="en-US" sz="2800" dirty="0"/>
              <a:t>be able to cooperate with the exam. </a:t>
            </a:r>
            <a:r>
              <a:rPr lang="en-US" sz="2800" dirty="0" smtClean="0"/>
              <a:t>Will need </a:t>
            </a:r>
            <a:r>
              <a:rPr lang="en-US" sz="2800" dirty="0"/>
              <a:t>to tell you whether </a:t>
            </a:r>
            <a:r>
              <a:rPr lang="en-US" sz="2800" dirty="0" smtClean="0"/>
              <a:t>the sensation is felt and whether it is felt on both </a:t>
            </a:r>
            <a:r>
              <a:rPr lang="en-US" sz="2800" dirty="0"/>
              <a:t>sides of </a:t>
            </a:r>
            <a:r>
              <a:rPr lang="en-US" sz="2800" dirty="0" smtClean="0"/>
              <a:t>body equally</a:t>
            </a:r>
            <a:r>
              <a:rPr lang="en-US" sz="2800" dirty="0"/>
              <a:t>.</a:t>
            </a:r>
          </a:p>
          <a:p>
            <a:pPr lvl="1"/>
            <a:r>
              <a:rPr lang="en-US" sz="2400" dirty="0" smtClean="0"/>
              <a:t>Begin </a:t>
            </a:r>
            <a:r>
              <a:rPr lang="en-US" sz="2400" dirty="0"/>
              <a:t>with the feet and move up the body to the face</a:t>
            </a:r>
            <a:r>
              <a:rPr lang="en-US" sz="2400" dirty="0" smtClean="0"/>
              <a:t>, comparing </a:t>
            </a:r>
            <a:r>
              <a:rPr lang="en-US" sz="2400" dirty="0"/>
              <a:t>one side with the other. Assess sensation </a:t>
            </a:r>
            <a:r>
              <a:rPr lang="en-US" sz="2400" dirty="0" smtClean="0"/>
              <a:t>to light </a:t>
            </a:r>
            <a:r>
              <a:rPr lang="en-US" sz="2400" dirty="0"/>
              <a:t>touch using your fingertips or cotton.</a:t>
            </a:r>
          </a:p>
          <a:p>
            <a:pPr lvl="1"/>
            <a:r>
              <a:rPr lang="en-US" sz="2400" dirty="0" smtClean="0"/>
              <a:t>Test </a:t>
            </a:r>
            <a:r>
              <a:rPr lang="en-US" sz="2400" dirty="0"/>
              <a:t>superficial pain sensation with a clean, unused </a:t>
            </a:r>
            <a:r>
              <a:rPr lang="en-US" sz="2400" dirty="0" smtClean="0"/>
              <a:t>safety pin</a:t>
            </a:r>
            <a:r>
              <a:rPr lang="en-US" sz="2400" dirty="0"/>
              <a:t>. Also, test sensation using a dull object. The </a:t>
            </a:r>
            <a:r>
              <a:rPr lang="en-US" sz="2400" dirty="0" smtClean="0"/>
              <a:t>patient should </a:t>
            </a:r>
            <a:r>
              <a:rPr lang="en-US" sz="2400" dirty="0"/>
              <a:t>be able to distinguish sharp from dull.</a:t>
            </a:r>
          </a:p>
          <a:p>
            <a:pPr lvl="1"/>
            <a:r>
              <a:rPr lang="en-US" sz="2400" dirty="0" smtClean="0"/>
              <a:t>Test </a:t>
            </a:r>
            <a:r>
              <a:rPr lang="en-US" sz="2400" dirty="0"/>
              <a:t>proprioception, or position sense, by moving </a:t>
            </a:r>
            <a:r>
              <a:rPr lang="en-US" sz="2400" dirty="0" smtClean="0"/>
              <a:t>the patient's </a:t>
            </a:r>
            <a:r>
              <a:rPr lang="en-US" sz="2400" dirty="0"/>
              <a:t>toes and fingers up or down. Grasp the digit by </a:t>
            </a:r>
            <a:r>
              <a:rPr lang="en-US" sz="2400" dirty="0" smtClean="0"/>
              <a:t>its sides </a:t>
            </a:r>
            <a:r>
              <a:rPr lang="en-US" sz="2400" dirty="0"/>
              <a:t>and have the patient tell you which way it's pointing</a:t>
            </a:r>
            <a:r>
              <a:rPr lang="en-US" sz="2400" dirty="0" smtClean="0"/>
              <a:t>. </a:t>
            </a:r>
            <a:r>
              <a:rPr lang="en-US" sz="2400" baseline="30000" dirty="0" smtClean="0"/>
              <a:t>3</a:t>
            </a:r>
            <a:endParaRPr lang="en-US" sz="2400" baseline="30000" dirty="0"/>
          </a:p>
        </p:txBody>
      </p:sp>
    </p:spTree>
    <p:extLst>
      <p:ext uri="{BB962C8B-B14F-4D97-AF65-F5344CB8AC3E}">
        <p14:creationId xmlns:p14="http://schemas.microsoft.com/office/powerpoint/2010/main" val="11422335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Evaluating Cerebellar Function</a:t>
            </a:r>
            <a:endParaRPr lang="en-US" dirty="0"/>
          </a:p>
        </p:txBody>
      </p:sp>
      <p:sp>
        <p:nvSpPr>
          <p:cNvPr id="3" name="Content Placeholder 2"/>
          <p:cNvSpPr>
            <a:spLocks noGrp="1"/>
          </p:cNvSpPr>
          <p:nvPr>
            <p:ph idx="1"/>
          </p:nvPr>
        </p:nvSpPr>
        <p:spPr>
          <a:xfrm>
            <a:off x="381000" y="1412875"/>
            <a:ext cx="8382000" cy="3859518"/>
          </a:xfrm>
        </p:spPr>
        <p:txBody>
          <a:bodyPr/>
          <a:lstStyle/>
          <a:p>
            <a:r>
              <a:rPr lang="en-US" sz="2800" dirty="0" smtClean="0"/>
              <a:t>Test if indicated, however, testing cerebellar function may not be necessary in a problem-focused exam, and cannot be performed if patient can’t, or won’t, follow commands.</a:t>
            </a:r>
          </a:p>
          <a:p>
            <a:r>
              <a:rPr lang="en-US" sz="2400" dirty="0" smtClean="0"/>
              <a:t>Upper extremities</a:t>
            </a:r>
          </a:p>
          <a:p>
            <a:pPr lvl="1"/>
            <a:r>
              <a:rPr lang="en-US" sz="2000" dirty="0" smtClean="0"/>
              <a:t>If patient </a:t>
            </a:r>
            <a:r>
              <a:rPr lang="en-US" sz="2000" dirty="0"/>
              <a:t>is in bed, hold up your finger and have </a:t>
            </a:r>
            <a:r>
              <a:rPr lang="en-US" sz="2000" dirty="0" smtClean="0"/>
              <a:t>patient </a:t>
            </a:r>
            <a:r>
              <a:rPr lang="en-US" sz="2000" dirty="0"/>
              <a:t>quickly and repeatedly move </a:t>
            </a:r>
            <a:r>
              <a:rPr lang="en-US" sz="2000" dirty="0" smtClean="0"/>
              <a:t>his finger </a:t>
            </a:r>
            <a:r>
              <a:rPr lang="en-US" sz="2000" dirty="0"/>
              <a:t>back </a:t>
            </a:r>
            <a:r>
              <a:rPr lang="en-US" sz="2000" dirty="0" smtClean="0"/>
              <a:t>and forth </a:t>
            </a:r>
            <a:r>
              <a:rPr lang="en-US" sz="2000" dirty="0"/>
              <a:t>from your finger to his nose. </a:t>
            </a:r>
            <a:endParaRPr lang="en-US" sz="2000" dirty="0" smtClean="0"/>
          </a:p>
          <a:p>
            <a:pPr lvl="1"/>
            <a:r>
              <a:rPr lang="en-US" sz="2000" dirty="0" smtClean="0"/>
              <a:t>Then </a:t>
            </a:r>
            <a:r>
              <a:rPr lang="en-US" sz="2000" dirty="0"/>
              <a:t>have </a:t>
            </a:r>
            <a:r>
              <a:rPr lang="en-US" sz="2000" dirty="0" smtClean="0"/>
              <a:t>patient alternately </a:t>
            </a:r>
            <a:r>
              <a:rPr lang="en-US" sz="2000" dirty="0"/>
              <a:t>touch </a:t>
            </a:r>
            <a:r>
              <a:rPr lang="en-US" sz="2000" dirty="0" smtClean="0"/>
              <a:t>their </a:t>
            </a:r>
            <a:r>
              <a:rPr lang="en-US" sz="2000" dirty="0"/>
              <a:t>nose with </a:t>
            </a:r>
            <a:r>
              <a:rPr lang="en-US" sz="2000" dirty="0" smtClean="0"/>
              <a:t>their </a:t>
            </a:r>
            <a:r>
              <a:rPr lang="en-US" sz="2000" dirty="0"/>
              <a:t>right and left </a:t>
            </a:r>
            <a:r>
              <a:rPr lang="en-US" sz="2000" dirty="0" smtClean="0"/>
              <a:t>index fingers</a:t>
            </a:r>
            <a:r>
              <a:rPr lang="en-US" sz="2000" dirty="0"/>
              <a:t>. </a:t>
            </a:r>
            <a:endParaRPr lang="en-US" sz="2000" dirty="0" smtClean="0"/>
          </a:p>
          <a:p>
            <a:pPr lvl="1"/>
            <a:r>
              <a:rPr lang="en-US" sz="2000" dirty="0" smtClean="0"/>
              <a:t>Finally</a:t>
            </a:r>
            <a:r>
              <a:rPr lang="en-US" sz="2000" dirty="0"/>
              <a:t>, have </a:t>
            </a:r>
            <a:r>
              <a:rPr lang="en-US" sz="2000" dirty="0" smtClean="0"/>
              <a:t>patient </a:t>
            </a:r>
            <a:r>
              <a:rPr lang="en-US" sz="2000" dirty="0"/>
              <a:t>repeat these tasks with </a:t>
            </a:r>
            <a:r>
              <a:rPr lang="en-US" sz="2000" dirty="0" smtClean="0"/>
              <a:t>their eyes closed</a:t>
            </a:r>
            <a:r>
              <a:rPr lang="en-US" sz="2000" dirty="0"/>
              <a:t>. </a:t>
            </a:r>
            <a:r>
              <a:rPr lang="en-US" sz="2000" dirty="0" smtClean="0"/>
              <a:t>Movements should </a:t>
            </a:r>
            <a:r>
              <a:rPr lang="en-US" sz="2000" dirty="0"/>
              <a:t>be precise and smooth</a:t>
            </a:r>
            <a:r>
              <a:rPr lang="en-US" sz="2000" dirty="0" smtClean="0"/>
              <a:t>. </a:t>
            </a:r>
            <a:r>
              <a:rPr lang="en-US" sz="2000" baseline="30000" dirty="0" smtClean="0"/>
              <a:t>3</a:t>
            </a:r>
            <a:endParaRPr lang="en-US" sz="2000" baseline="30000" dirty="0"/>
          </a:p>
        </p:txBody>
      </p:sp>
    </p:spTree>
    <p:extLst>
      <p:ext uri="{BB962C8B-B14F-4D97-AF65-F5344CB8AC3E}">
        <p14:creationId xmlns:p14="http://schemas.microsoft.com/office/powerpoint/2010/main" val="8611514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Evaluating Cerebellar Function</a:t>
            </a:r>
            <a:endParaRPr lang="en-US" dirty="0"/>
          </a:p>
        </p:txBody>
      </p:sp>
      <p:sp>
        <p:nvSpPr>
          <p:cNvPr id="3" name="Content Placeholder 2"/>
          <p:cNvSpPr>
            <a:spLocks noGrp="1"/>
          </p:cNvSpPr>
          <p:nvPr>
            <p:ph idx="1"/>
          </p:nvPr>
        </p:nvSpPr>
        <p:spPr>
          <a:xfrm>
            <a:off x="381000" y="1412875"/>
            <a:ext cx="8382000" cy="4524315"/>
          </a:xfrm>
        </p:spPr>
        <p:txBody>
          <a:bodyPr/>
          <a:lstStyle/>
          <a:p>
            <a:r>
              <a:rPr lang="en-US" dirty="0" smtClean="0"/>
              <a:t>Lower extremities</a:t>
            </a:r>
          </a:p>
          <a:p>
            <a:pPr lvl="1"/>
            <a:r>
              <a:rPr lang="en-US" sz="2400" dirty="0" smtClean="0"/>
              <a:t>Have patient </a:t>
            </a:r>
            <a:r>
              <a:rPr lang="en-US" sz="2400" dirty="0"/>
              <a:t>bend </a:t>
            </a:r>
            <a:r>
              <a:rPr lang="en-US" sz="2400" dirty="0" smtClean="0"/>
              <a:t>their leg and </a:t>
            </a:r>
            <a:r>
              <a:rPr lang="en-US" sz="2400" dirty="0"/>
              <a:t>slide that heel along the opposite shin, from the </a:t>
            </a:r>
            <a:r>
              <a:rPr lang="en-US" sz="2400" dirty="0" smtClean="0"/>
              <a:t>knee to </a:t>
            </a:r>
            <a:r>
              <a:rPr lang="en-US" sz="2400" dirty="0"/>
              <a:t>the ankle. This movement, too, should be accurate</a:t>
            </a:r>
            <a:r>
              <a:rPr lang="en-US" sz="2400" dirty="0" smtClean="0"/>
              <a:t>, smooth</a:t>
            </a:r>
            <a:r>
              <a:rPr lang="en-US" sz="2400" dirty="0"/>
              <a:t>, and without tremors</a:t>
            </a:r>
            <a:r>
              <a:rPr lang="en-US" sz="2400" dirty="0" smtClean="0"/>
              <a:t>.</a:t>
            </a:r>
          </a:p>
          <a:p>
            <a:r>
              <a:rPr lang="en-US" dirty="0"/>
              <a:t>If </a:t>
            </a:r>
            <a:r>
              <a:rPr lang="en-US" dirty="0" smtClean="0"/>
              <a:t>patient </a:t>
            </a:r>
            <a:r>
              <a:rPr lang="en-US" dirty="0"/>
              <a:t>is able to stand, you can assess </a:t>
            </a:r>
            <a:r>
              <a:rPr lang="en-US" dirty="0" smtClean="0"/>
              <a:t>their balance using </a:t>
            </a:r>
            <a:r>
              <a:rPr lang="en-US" dirty="0"/>
              <a:t>the Romberg test. </a:t>
            </a:r>
            <a:endParaRPr lang="en-US" dirty="0" smtClean="0"/>
          </a:p>
          <a:p>
            <a:pPr lvl="1"/>
            <a:r>
              <a:rPr lang="en-US" sz="2400" dirty="0" smtClean="0"/>
              <a:t>Have patient </a:t>
            </a:r>
            <a:r>
              <a:rPr lang="en-US" sz="2400" dirty="0"/>
              <a:t>stand with </a:t>
            </a:r>
            <a:r>
              <a:rPr lang="en-US" sz="2400" dirty="0" smtClean="0"/>
              <a:t>their feet together</a:t>
            </a:r>
            <a:r>
              <a:rPr lang="en-US" sz="2400" dirty="0"/>
              <a:t>, arms at </a:t>
            </a:r>
            <a:r>
              <a:rPr lang="en-US" sz="2400" dirty="0" smtClean="0"/>
              <a:t>their </a:t>
            </a:r>
            <a:r>
              <a:rPr lang="en-US" sz="2400" dirty="0"/>
              <a:t>sides, and eyes open; he should </a:t>
            </a:r>
            <a:r>
              <a:rPr lang="en-US" sz="2400" dirty="0" smtClean="0"/>
              <a:t>be able </a:t>
            </a:r>
            <a:r>
              <a:rPr lang="en-US" sz="2400" dirty="0"/>
              <a:t>to stand upright with no swaying. </a:t>
            </a:r>
            <a:endParaRPr lang="en-US" sz="2400" dirty="0" smtClean="0"/>
          </a:p>
          <a:p>
            <a:pPr lvl="2"/>
            <a:r>
              <a:rPr lang="en-US" sz="2000" dirty="0" smtClean="0"/>
              <a:t>If </a:t>
            </a:r>
            <a:r>
              <a:rPr lang="en-US" sz="2000" dirty="0"/>
              <a:t>he can do that</a:t>
            </a:r>
            <a:r>
              <a:rPr lang="en-US" sz="2000" dirty="0" smtClean="0"/>
              <a:t>, have </a:t>
            </a:r>
            <a:r>
              <a:rPr lang="en-US" sz="2000" dirty="0"/>
              <a:t>him close his eyes and stand the same way. </a:t>
            </a:r>
            <a:endParaRPr lang="en-US" sz="2000" dirty="0" smtClean="0"/>
          </a:p>
          <a:p>
            <a:pPr lvl="2"/>
            <a:r>
              <a:rPr lang="en-US" sz="2000" dirty="0" smtClean="0"/>
              <a:t>If </a:t>
            </a:r>
            <a:r>
              <a:rPr lang="en-US" sz="2000" dirty="0"/>
              <a:t>he </a:t>
            </a:r>
            <a:r>
              <a:rPr lang="en-US" sz="2000" dirty="0" smtClean="0"/>
              <a:t>falls or </a:t>
            </a:r>
            <a:r>
              <a:rPr lang="en-US" sz="2000" dirty="0"/>
              <a:t>breaks his stance after closing his eyes, the </a:t>
            </a:r>
            <a:r>
              <a:rPr lang="en-US" sz="2000" dirty="0" smtClean="0"/>
              <a:t>Romberg test </a:t>
            </a:r>
            <a:r>
              <a:rPr lang="en-US" sz="2000" dirty="0"/>
              <a:t>is positive, indicating proprioceptive or </a:t>
            </a:r>
            <a:r>
              <a:rPr lang="en-US" sz="2000" dirty="0" smtClean="0"/>
              <a:t>vestibular dysfunction. </a:t>
            </a:r>
            <a:r>
              <a:rPr lang="en-US" sz="2000" baseline="30000" dirty="0" smtClean="0"/>
              <a:t>2</a:t>
            </a:r>
            <a:endParaRPr lang="en-US" sz="2000" baseline="30000" dirty="0"/>
          </a:p>
        </p:txBody>
      </p:sp>
    </p:spTree>
    <p:extLst>
      <p:ext uri="{BB962C8B-B14F-4D97-AF65-F5344CB8AC3E}">
        <p14:creationId xmlns:p14="http://schemas.microsoft.com/office/powerpoint/2010/main" val="29026447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Assessing Deep Tendon Reflexes</a:t>
            </a:r>
            <a:endParaRPr lang="en-US" dirty="0"/>
          </a:p>
        </p:txBody>
      </p:sp>
      <p:sp>
        <p:nvSpPr>
          <p:cNvPr id="3" name="Content Placeholder 2"/>
          <p:cNvSpPr>
            <a:spLocks noGrp="1"/>
          </p:cNvSpPr>
          <p:nvPr>
            <p:ph idx="1"/>
          </p:nvPr>
        </p:nvSpPr>
        <p:spPr>
          <a:xfrm>
            <a:off x="400050" y="1143000"/>
            <a:ext cx="8382000" cy="5515356"/>
          </a:xfrm>
        </p:spPr>
        <p:txBody>
          <a:bodyPr/>
          <a:lstStyle/>
          <a:p>
            <a:r>
              <a:rPr lang="en-US" sz="2800" dirty="0" smtClean="0"/>
              <a:t>Deep tendon reflexes include-</a:t>
            </a:r>
          </a:p>
          <a:p>
            <a:pPr lvl="1"/>
            <a:r>
              <a:rPr lang="en-US" sz="2400" dirty="0" smtClean="0"/>
              <a:t>Triceps</a:t>
            </a:r>
          </a:p>
          <a:p>
            <a:pPr lvl="1"/>
            <a:r>
              <a:rPr lang="en-US" sz="2400" dirty="0" smtClean="0"/>
              <a:t>Biceps</a:t>
            </a:r>
          </a:p>
          <a:p>
            <a:pPr lvl="1"/>
            <a:r>
              <a:rPr lang="en-US" sz="2400" dirty="0" err="1" smtClean="0"/>
              <a:t>Brachioradialis</a:t>
            </a:r>
            <a:endParaRPr lang="en-US" sz="2400" dirty="0" smtClean="0"/>
          </a:p>
          <a:p>
            <a:pPr lvl="1"/>
            <a:r>
              <a:rPr lang="en-US" sz="2400" dirty="0" smtClean="0"/>
              <a:t>Patellar</a:t>
            </a:r>
          </a:p>
          <a:p>
            <a:pPr lvl="1"/>
            <a:r>
              <a:rPr lang="en-US" sz="2400" dirty="0" smtClean="0"/>
              <a:t>Achilles tendon</a:t>
            </a:r>
          </a:p>
          <a:p>
            <a:pPr lvl="2"/>
            <a:r>
              <a:rPr lang="en-US" sz="2000" dirty="0" smtClean="0"/>
              <a:t>Not routinely assessed</a:t>
            </a:r>
          </a:p>
          <a:p>
            <a:r>
              <a:rPr lang="en-US" sz="2800" dirty="0" smtClean="0"/>
              <a:t>Should be tested in any patient with a spinal cord injury</a:t>
            </a:r>
          </a:p>
          <a:p>
            <a:r>
              <a:rPr lang="en-US" sz="2800" dirty="0" smtClean="0"/>
              <a:t>Tested with reflex hammer.</a:t>
            </a:r>
          </a:p>
          <a:p>
            <a:pPr lvl="1"/>
            <a:r>
              <a:rPr lang="en-US" sz="2400" dirty="0" smtClean="0"/>
              <a:t>Graded from 0-5+</a:t>
            </a:r>
          </a:p>
          <a:p>
            <a:pPr lvl="2"/>
            <a:r>
              <a:rPr lang="en-US" sz="2000" dirty="0" smtClean="0"/>
              <a:t>0- no reflex</a:t>
            </a:r>
          </a:p>
          <a:p>
            <a:pPr lvl="2"/>
            <a:r>
              <a:rPr lang="en-US" sz="2000" dirty="0" smtClean="0"/>
              <a:t>2+- normal</a:t>
            </a:r>
          </a:p>
          <a:p>
            <a:pPr lvl="2"/>
            <a:r>
              <a:rPr lang="en-US" sz="2000" dirty="0" smtClean="0"/>
              <a:t>5+ hyperreflexia with clonus (repeated rhythmic contractions)</a:t>
            </a:r>
            <a:endParaRPr lang="en-US" sz="2000" dirty="0"/>
          </a:p>
        </p:txBody>
      </p:sp>
    </p:spTree>
    <p:extLst>
      <p:ext uri="{BB962C8B-B14F-4D97-AF65-F5344CB8AC3E}">
        <p14:creationId xmlns:p14="http://schemas.microsoft.com/office/powerpoint/2010/main" val="20417453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Deep Tendon Reflexes</a:t>
            </a:r>
            <a:endParaRPr lang="en-US" dirty="0"/>
          </a:p>
        </p:txBody>
      </p:sp>
      <p:sp>
        <p:nvSpPr>
          <p:cNvPr id="3" name="Content Placeholder 2"/>
          <p:cNvSpPr>
            <a:spLocks noGrp="1"/>
          </p:cNvSpPr>
          <p:nvPr>
            <p:ph idx="1"/>
          </p:nvPr>
        </p:nvSpPr>
        <p:spPr>
          <a:xfrm>
            <a:off x="381000" y="1412875"/>
            <a:ext cx="8382000" cy="4890570"/>
          </a:xfrm>
        </p:spPr>
        <p:txBody>
          <a:bodyPr/>
          <a:lstStyle/>
          <a:p>
            <a:r>
              <a:rPr lang="en-US" sz="2600" b="1" i="1" u="sng" dirty="0" smtClean="0"/>
              <a:t>Biceps-</a:t>
            </a:r>
            <a:r>
              <a:rPr lang="en-US" sz="2000" b="1" i="1" dirty="0" smtClean="0"/>
              <a:t> </a:t>
            </a:r>
            <a:r>
              <a:rPr lang="en-US" sz="2000" dirty="0" smtClean="0"/>
              <a:t>Patient’s arm </a:t>
            </a:r>
            <a:r>
              <a:rPr lang="en-US" sz="2000" dirty="0"/>
              <a:t>should be flexed slightly with the palm </a:t>
            </a:r>
            <a:r>
              <a:rPr lang="en-US" sz="2000" dirty="0" smtClean="0"/>
              <a:t>facing up</a:t>
            </a:r>
            <a:r>
              <a:rPr lang="en-US" sz="2000" dirty="0"/>
              <a:t>. Hold </a:t>
            </a:r>
            <a:r>
              <a:rPr lang="en-US" sz="2000" dirty="0" smtClean="0"/>
              <a:t>arm </a:t>
            </a:r>
            <a:r>
              <a:rPr lang="en-US" sz="2000" dirty="0"/>
              <a:t>with your thumb in the antecubital space over </a:t>
            </a:r>
            <a:r>
              <a:rPr lang="en-US" sz="2000" dirty="0" smtClean="0"/>
              <a:t>the biceps </a:t>
            </a:r>
            <a:r>
              <a:rPr lang="en-US" sz="2000" dirty="0"/>
              <a:t>tendon. Strike your thumb with the hammer; the arm </a:t>
            </a:r>
            <a:r>
              <a:rPr lang="en-US" sz="2000" dirty="0" smtClean="0"/>
              <a:t>should flex </a:t>
            </a:r>
            <a:r>
              <a:rPr lang="en-US" sz="2000" dirty="0"/>
              <a:t>slightly.</a:t>
            </a:r>
          </a:p>
          <a:p>
            <a:r>
              <a:rPr lang="en-US" sz="2600" b="1" i="1" u="sng" dirty="0" smtClean="0"/>
              <a:t>Triceps-</a:t>
            </a:r>
            <a:r>
              <a:rPr lang="en-US" sz="2000" b="1" i="1" dirty="0" smtClean="0"/>
              <a:t> </a:t>
            </a:r>
            <a:r>
              <a:rPr lang="en-US" sz="2000" dirty="0" smtClean="0"/>
              <a:t>Patient's </a:t>
            </a:r>
            <a:r>
              <a:rPr lang="en-US" sz="2000" dirty="0"/>
              <a:t>arm should be flexed 90 degrees. Support the </a:t>
            </a:r>
            <a:r>
              <a:rPr lang="en-US" sz="2000" dirty="0" smtClean="0"/>
              <a:t>arm and </a:t>
            </a:r>
            <a:r>
              <a:rPr lang="en-US" sz="2000" dirty="0"/>
              <a:t>strike it just above the elbow, between the epicondyles; the </a:t>
            </a:r>
            <a:r>
              <a:rPr lang="en-US" sz="2000" dirty="0" smtClean="0"/>
              <a:t>arm should </a:t>
            </a:r>
            <a:r>
              <a:rPr lang="en-US" sz="2000" dirty="0"/>
              <a:t>extend at the elbow.</a:t>
            </a:r>
          </a:p>
          <a:p>
            <a:r>
              <a:rPr lang="en-US" sz="2600" b="1" i="1" u="sng" dirty="0" err="1" smtClean="0"/>
              <a:t>Brachioradialis</a:t>
            </a:r>
            <a:r>
              <a:rPr lang="en-US" sz="2600" b="1" i="1" u="sng" dirty="0" smtClean="0"/>
              <a:t>-</a:t>
            </a:r>
            <a:r>
              <a:rPr lang="en-US" sz="2000" b="1" i="1" dirty="0" smtClean="0"/>
              <a:t> </a:t>
            </a:r>
            <a:r>
              <a:rPr lang="en-US" sz="2000" dirty="0"/>
              <a:t>P</a:t>
            </a:r>
            <a:r>
              <a:rPr lang="en-US" sz="2000" dirty="0" smtClean="0"/>
              <a:t>atient's </a:t>
            </a:r>
            <a:r>
              <a:rPr lang="en-US" sz="2000" dirty="0"/>
              <a:t>arm should be flexed slightly and resting </a:t>
            </a:r>
            <a:r>
              <a:rPr lang="en-US" sz="2000" dirty="0" smtClean="0"/>
              <a:t>on the </a:t>
            </a:r>
            <a:r>
              <a:rPr lang="en-US" sz="2000" dirty="0"/>
              <a:t>lap with the palm facing down. Strike the outer forearm about </a:t>
            </a:r>
            <a:r>
              <a:rPr lang="en-US" sz="2000" dirty="0" smtClean="0"/>
              <a:t>two inches </a:t>
            </a:r>
            <a:r>
              <a:rPr lang="en-US" sz="2000" dirty="0"/>
              <a:t>above the wrist; the palm should turn upward as the </a:t>
            </a:r>
            <a:r>
              <a:rPr lang="en-US" sz="2000" dirty="0" smtClean="0"/>
              <a:t>forearm rotates </a:t>
            </a:r>
            <a:r>
              <a:rPr lang="en-US" sz="2000" dirty="0"/>
              <a:t>laterally.</a:t>
            </a:r>
          </a:p>
          <a:p>
            <a:r>
              <a:rPr lang="en-US" sz="2600" b="1" i="1" u="sng" dirty="0" smtClean="0"/>
              <a:t>Patellar-</a:t>
            </a:r>
            <a:r>
              <a:rPr lang="en-US" sz="2000" b="1" i="1" dirty="0" smtClean="0"/>
              <a:t> </a:t>
            </a:r>
            <a:r>
              <a:rPr lang="en-US" sz="2000" dirty="0" smtClean="0"/>
              <a:t>With </a:t>
            </a:r>
            <a:r>
              <a:rPr lang="en-US" sz="2000" dirty="0" err="1" smtClean="0"/>
              <a:t>th</a:t>
            </a:r>
            <a:r>
              <a:rPr lang="en-US" sz="2000" dirty="0" smtClean="0"/>
              <a:t> </a:t>
            </a:r>
            <a:r>
              <a:rPr lang="en-US" sz="2000" dirty="0"/>
              <a:t>patient's legs dangling (if possible), place your hand </a:t>
            </a:r>
            <a:r>
              <a:rPr lang="en-US" sz="2000" dirty="0" smtClean="0"/>
              <a:t>on one </a:t>
            </a:r>
            <a:r>
              <a:rPr lang="en-US" sz="2000" dirty="0"/>
              <a:t>thigh and strike the leg just below the kneecap; the leg </a:t>
            </a:r>
            <a:r>
              <a:rPr lang="en-US" sz="2000" dirty="0" smtClean="0"/>
              <a:t>should extend </a:t>
            </a:r>
            <a:r>
              <a:rPr lang="en-US" sz="2000" dirty="0"/>
              <a:t>at the knee.</a:t>
            </a:r>
          </a:p>
          <a:p>
            <a:r>
              <a:rPr lang="en-US" sz="2600" b="1" i="1" u="sng" dirty="0"/>
              <a:t>Achilles </a:t>
            </a:r>
            <a:r>
              <a:rPr lang="en-US" sz="2600" b="1" i="1" u="sng" dirty="0" smtClean="0"/>
              <a:t>tendon-</a:t>
            </a:r>
            <a:r>
              <a:rPr lang="en-US" sz="2600" b="1" u="sng" dirty="0" smtClean="0"/>
              <a:t> </a:t>
            </a:r>
            <a:r>
              <a:rPr lang="en-US" sz="2000" dirty="0"/>
              <a:t>With </a:t>
            </a:r>
            <a:r>
              <a:rPr lang="en-US" sz="2000" dirty="0" smtClean="0"/>
              <a:t>patient's </a:t>
            </a:r>
            <a:r>
              <a:rPr lang="en-US" sz="2000" dirty="0"/>
              <a:t>foot in slight dorsiflexion, lightly </a:t>
            </a:r>
            <a:r>
              <a:rPr lang="en-US" sz="2000" dirty="0" smtClean="0"/>
              <a:t>strike the </a:t>
            </a:r>
            <a:r>
              <a:rPr lang="en-US" sz="2000" dirty="0"/>
              <a:t>back of the ankle, just above the heel; the foot should plantar flex.</a:t>
            </a:r>
          </a:p>
        </p:txBody>
      </p:sp>
    </p:spTree>
    <p:extLst>
      <p:ext uri="{BB962C8B-B14F-4D97-AF65-F5344CB8AC3E}">
        <p14:creationId xmlns:p14="http://schemas.microsoft.com/office/powerpoint/2010/main" val="4578365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Assessing Superficial Reflexes</a:t>
            </a:r>
            <a:endParaRPr lang="en-US" dirty="0"/>
          </a:p>
        </p:txBody>
      </p:sp>
      <p:sp>
        <p:nvSpPr>
          <p:cNvPr id="3" name="Content Placeholder 2"/>
          <p:cNvSpPr>
            <a:spLocks noGrp="1"/>
          </p:cNvSpPr>
          <p:nvPr>
            <p:ph idx="1"/>
          </p:nvPr>
        </p:nvSpPr>
        <p:spPr>
          <a:xfrm>
            <a:off x="381000" y="1412875"/>
            <a:ext cx="8382000" cy="4638193"/>
          </a:xfrm>
        </p:spPr>
        <p:txBody>
          <a:bodyPr/>
          <a:lstStyle/>
          <a:p>
            <a:r>
              <a:rPr lang="en-US" sz="2600" dirty="0" smtClean="0"/>
              <a:t>Plantar reflex is the only superficial reflex that’s commonly assessed and should be tested in comatose patients, and those with suspected injury to lumbar 5-5 or sacral 1-2 areas of the spinal cord.</a:t>
            </a:r>
          </a:p>
          <a:p>
            <a:pPr lvl="1"/>
            <a:r>
              <a:rPr lang="en-US" sz="2400" dirty="0" smtClean="0"/>
              <a:t>Stimulate the sole of the foot with a tongue blade or the handle of a reflex hammer.</a:t>
            </a:r>
          </a:p>
          <a:p>
            <a:pPr lvl="2"/>
            <a:r>
              <a:rPr lang="en-US" sz="2200" dirty="0" smtClean="0"/>
              <a:t>Begin at the heel &amp; move up the foot, in a continuous motion, along the outer aspect of the sole and then across the ball to the base of the big toe. </a:t>
            </a:r>
            <a:r>
              <a:rPr lang="en-US" sz="2200" baseline="30000" dirty="0" smtClean="0"/>
              <a:t>7</a:t>
            </a:r>
          </a:p>
          <a:p>
            <a:r>
              <a:rPr lang="en-US" sz="2600" dirty="0" smtClean="0"/>
              <a:t>Normal response is plantar flexion (curling under) of the toes.</a:t>
            </a:r>
          </a:p>
          <a:p>
            <a:pPr lvl="1"/>
            <a:r>
              <a:rPr lang="en-US" sz="2200" dirty="0" smtClean="0"/>
              <a:t>Extension of the big toe (Babinski’s sign)</a:t>
            </a:r>
            <a:r>
              <a:rPr lang="en-US" sz="2200" dirty="0"/>
              <a:t> </a:t>
            </a:r>
            <a:r>
              <a:rPr lang="en-US" sz="2200" dirty="0" smtClean="0"/>
              <a:t>is abnormal, except in children younger than 2 years. </a:t>
            </a:r>
            <a:r>
              <a:rPr lang="en-US" sz="2200" baseline="30000" dirty="0" smtClean="0"/>
              <a:t>1, 2, 5</a:t>
            </a:r>
            <a:endParaRPr lang="en-US" sz="2200" baseline="30000" dirty="0"/>
          </a:p>
        </p:txBody>
      </p:sp>
    </p:spTree>
    <p:extLst>
      <p:ext uri="{BB962C8B-B14F-4D97-AF65-F5344CB8AC3E}">
        <p14:creationId xmlns:p14="http://schemas.microsoft.com/office/powerpoint/2010/main" val="1456220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Assessing Brain Stem Reflexes</a:t>
            </a:r>
            <a:endParaRPr lang="en-US" dirty="0"/>
          </a:p>
        </p:txBody>
      </p:sp>
      <p:sp>
        <p:nvSpPr>
          <p:cNvPr id="3" name="Content Placeholder 2"/>
          <p:cNvSpPr>
            <a:spLocks noGrp="1"/>
          </p:cNvSpPr>
          <p:nvPr>
            <p:ph idx="1"/>
          </p:nvPr>
        </p:nvSpPr>
        <p:spPr>
          <a:xfrm>
            <a:off x="419100" y="990600"/>
            <a:ext cx="8382000" cy="5570756"/>
          </a:xfrm>
        </p:spPr>
        <p:txBody>
          <a:bodyPr/>
          <a:lstStyle/>
          <a:p>
            <a:r>
              <a:rPr lang="en-US" sz="2600" dirty="0" smtClean="0"/>
              <a:t>Assess brain stem reflexes in Stuporous or comatose patients to determine if the brain stem is intact.</a:t>
            </a:r>
          </a:p>
          <a:p>
            <a:pPr lvl="1"/>
            <a:r>
              <a:rPr lang="en-US" sz="2400" dirty="0" smtClean="0"/>
              <a:t>Protective reflexes (coughing, gagging, and the corneal response) will be part of cranial nerve assessment.</a:t>
            </a:r>
          </a:p>
          <a:p>
            <a:r>
              <a:rPr lang="en-US" sz="2600" dirty="0" smtClean="0"/>
              <a:t>Oculocephalic, or doll’s eye, reflex-</a:t>
            </a:r>
          </a:p>
          <a:p>
            <a:pPr lvl="1"/>
            <a:r>
              <a:rPr lang="en-US" sz="2400" dirty="0" smtClean="0"/>
              <a:t>Turn patient’s head briskly from side to side- the eyes should move to the left while head is turned to the right, and vice versa.</a:t>
            </a:r>
          </a:p>
          <a:p>
            <a:pPr lvl="2"/>
            <a:r>
              <a:rPr lang="en-US" sz="2200" dirty="0" smtClean="0"/>
              <a:t>If this reflex is absent, there will be no eye movement.</a:t>
            </a:r>
          </a:p>
          <a:p>
            <a:r>
              <a:rPr lang="en-US" sz="2600" dirty="0" smtClean="0"/>
              <a:t>Oculovestibular reflex (ice caloric or cold caloric reflex)-</a:t>
            </a:r>
          </a:p>
          <a:p>
            <a:pPr lvl="1"/>
            <a:r>
              <a:rPr lang="en-US" sz="2400" dirty="0" smtClean="0"/>
              <a:t>A physician will instill at least 20 mL of ice water into patient’s ear. </a:t>
            </a:r>
            <a:endParaRPr lang="en-US" sz="2400" dirty="0"/>
          </a:p>
          <a:p>
            <a:pPr lvl="2"/>
            <a:r>
              <a:rPr lang="en-US" sz="2200" dirty="0" smtClean="0"/>
              <a:t>With intact brain stem, eyes will move laterally toward affected ear.</a:t>
            </a:r>
          </a:p>
          <a:p>
            <a:pPr lvl="2"/>
            <a:r>
              <a:rPr lang="en-US" sz="2200" dirty="0" smtClean="0"/>
              <a:t>With severe brain stem injury, gaze will remain at midline.</a:t>
            </a:r>
            <a:endParaRPr lang="en-US" sz="2200" dirty="0"/>
          </a:p>
        </p:txBody>
      </p:sp>
    </p:spTree>
    <p:extLst>
      <p:ext uri="{BB962C8B-B14F-4D97-AF65-F5344CB8AC3E}">
        <p14:creationId xmlns:p14="http://schemas.microsoft.com/office/powerpoint/2010/main" val="36850848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the Cranial Nerves</a:t>
            </a:r>
            <a:endParaRPr lang="en-US" dirty="0"/>
          </a:p>
        </p:txBody>
      </p:sp>
      <p:sp>
        <p:nvSpPr>
          <p:cNvPr id="3" name="Content Placeholder 2"/>
          <p:cNvSpPr>
            <a:spLocks noGrp="1"/>
          </p:cNvSpPr>
          <p:nvPr>
            <p:ph idx="1"/>
          </p:nvPr>
        </p:nvSpPr>
        <p:spPr>
          <a:xfrm>
            <a:off x="381000" y="1066800"/>
            <a:ext cx="8382000" cy="5407634"/>
          </a:xfrm>
        </p:spPr>
        <p:txBody>
          <a:bodyPr/>
          <a:lstStyle/>
          <a:p>
            <a:r>
              <a:rPr lang="en-US" sz="2600" dirty="0" smtClean="0"/>
              <a:t>12 pairs of cranial nerves</a:t>
            </a:r>
          </a:p>
          <a:p>
            <a:pPr lvl="1"/>
            <a:r>
              <a:rPr lang="en-US" sz="2200" dirty="0" smtClean="0"/>
              <a:t>Sensory</a:t>
            </a:r>
          </a:p>
          <a:p>
            <a:pPr lvl="1"/>
            <a:r>
              <a:rPr lang="en-US" sz="2200" dirty="0" smtClean="0"/>
              <a:t>Motor</a:t>
            </a:r>
          </a:p>
          <a:p>
            <a:pPr lvl="1"/>
            <a:r>
              <a:rPr lang="en-US" sz="2200" dirty="0" smtClean="0"/>
              <a:t>Both</a:t>
            </a:r>
          </a:p>
          <a:p>
            <a:r>
              <a:rPr lang="en-US" sz="2600" dirty="0" smtClean="0"/>
              <a:t>Assessment of which nerves depends on patient’s diagnosis</a:t>
            </a:r>
          </a:p>
          <a:p>
            <a:pPr lvl="1"/>
            <a:r>
              <a:rPr lang="en-US" sz="2200" dirty="0" smtClean="0"/>
              <a:t>Must have patient cooperation</a:t>
            </a:r>
          </a:p>
          <a:p>
            <a:pPr lvl="1"/>
            <a:r>
              <a:rPr lang="en-US" sz="2200" dirty="0" smtClean="0"/>
              <a:t>Cannot perform complete assessment on comatose patient</a:t>
            </a:r>
          </a:p>
          <a:p>
            <a:r>
              <a:rPr lang="en-US" sz="2600" dirty="0" smtClean="0"/>
              <a:t>Extraocular movements (EOMs) are controlled by cranial nerves III, IV, and VI, which you’ll test together.</a:t>
            </a:r>
          </a:p>
          <a:p>
            <a:r>
              <a:rPr lang="en-US" sz="2600" dirty="0" smtClean="0"/>
              <a:t>Other functions that are dependent on more than one cranial nerve are:</a:t>
            </a:r>
          </a:p>
          <a:p>
            <a:pPr lvl="1"/>
            <a:r>
              <a:rPr lang="en-US" sz="2200" dirty="0" smtClean="0"/>
              <a:t>Pupillary response (CN II and III)</a:t>
            </a:r>
          </a:p>
          <a:p>
            <a:pPr lvl="1"/>
            <a:r>
              <a:rPr lang="en-US" sz="2200" dirty="0" smtClean="0"/>
              <a:t>Corneal reflex (CN V and VII)</a:t>
            </a:r>
          </a:p>
          <a:p>
            <a:pPr lvl="1"/>
            <a:r>
              <a:rPr lang="en-US" sz="2200" dirty="0" smtClean="0"/>
              <a:t>Gag reflex (CN IX and X). </a:t>
            </a:r>
            <a:r>
              <a:rPr lang="en-US" sz="2200" baseline="30000" dirty="0" smtClean="0"/>
              <a:t>7</a:t>
            </a:r>
            <a:endParaRPr lang="en-US" sz="2200" baseline="30000" dirty="0"/>
          </a:p>
        </p:txBody>
      </p:sp>
    </p:spTree>
    <p:extLst>
      <p:ext uri="{BB962C8B-B14F-4D97-AF65-F5344CB8AC3E}">
        <p14:creationId xmlns:p14="http://schemas.microsoft.com/office/powerpoint/2010/main" val="13632945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Initial Assessment- </a:t>
            </a:r>
            <a:br>
              <a:rPr lang="en-US" dirty="0" smtClean="0"/>
            </a:br>
            <a:r>
              <a:rPr lang="en-US" dirty="0" smtClean="0"/>
              <a:t>Comprehensive Exam</a:t>
            </a:r>
            <a:endParaRPr lang="en-US" dirty="0"/>
          </a:p>
        </p:txBody>
      </p:sp>
      <p:sp>
        <p:nvSpPr>
          <p:cNvPr id="3" name="Text Placeholder 2"/>
          <p:cNvSpPr>
            <a:spLocks noGrp="1"/>
          </p:cNvSpPr>
          <p:nvPr>
            <p:ph idx="1"/>
          </p:nvPr>
        </p:nvSpPr>
        <p:spPr>
          <a:xfrm>
            <a:off x="304800" y="1559784"/>
            <a:ext cx="8382000" cy="4841016"/>
          </a:xfrm>
        </p:spPr>
        <p:txBody>
          <a:bodyPr/>
          <a:lstStyle/>
          <a:p>
            <a:r>
              <a:rPr lang="en-US" dirty="0" smtClean="0"/>
              <a:t>Should cover the following critical areas:</a:t>
            </a:r>
          </a:p>
          <a:p>
            <a:pPr lvl="1"/>
            <a:r>
              <a:rPr lang="en-US" dirty="0" smtClean="0"/>
              <a:t>Level of Consciousness and mentation</a:t>
            </a:r>
          </a:p>
          <a:p>
            <a:pPr lvl="1"/>
            <a:r>
              <a:rPr lang="en-US" dirty="0" smtClean="0"/>
              <a:t>Movement</a:t>
            </a:r>
          </a:p>
          <a:p>
            <a:pPr lvl="1"/>
            <a:r>
              <a:rPr lang="en-US" dirty="0" smtClean="0"/>
              <a:t>Sensation</a:t>
            </a:r>
          </a:p>
          <a:p>
            <a:pPr lvl="1"/>
            <a:r>
              <a:rPr lang="en-US" dirty="0" smtClean="0"/>
              <a:t>Cerebellar Function</a:t>
            </a:r>
          </a:p>
          <a:p>
            <a:pPr lvl="1"/>
            <a:r>
              <a:rPr lang="en-US" dirty="0" smtClean="0"/>
              <a:t>Reflexes</a:t>
            </a:r>
          </a:p>
          <a:p>
            <a:pPr lvl="1"/>
            <a:r>
              <a:rPr lang="en-US" dirty="0" smtClean="0"/>
              <a:t>Cranial Nerves</a:t>
            </a:r>
          </a:p>
          <a:p>
            <a:r>
              <a:rPr lang="en-US" dirty="0" smtClean="0"/>
              <a:t>This initial exam will establish baseline data with which to compare subsequent assessment findings </a:t>
            </a:r>
          </a:p>
        </p:txBody>
      </p:sp>
      <p:pic>
        <p:nvPicPr>
          <p:cNvPr id="10" name="Picture 9"/>
          <p:cNvPicPr>
            <a:picLocks noChangeAspect="1"/>
          </p:cNvPicPr>
          <p:nvPr/>
        </p:nvPicPr>
        <p:blipFill>
          <a:blip r:embed="rId3"/>
          <a:stretch>
            <a:fillRect/>
          </a:stretch>
        </p:blipFill>
        <p:spPr>
          <a:xfrm>
            <a:off x="6096000" y="2743200"/>
            <a:ext cx="2124075" cy="1712315"/>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Cranial Nerve II- Visual Fields</a:t>
            </a:r>
            <a:endParaRPr lang="en-US" dirty="0"/>
          </a:p>
        </p:txBody>
      </p:sp>
      <p:sp>
        <p:nvSpPr>
          <p:cNvPr id="5" name="Text Placeholder 4"/>
          <p:cNvSpPr>
            <a:spLocks noGrp="1"/>
          </p:cNvSpPr>
          <p:nvPr>
            <p:ph type="body" sz="quarter" idx="10"/>
          </p:nvPr>
        </p:nvSpPr>
        <p:spPr>
          <a:xfrm>
            <a:off x="381000" y="1411552"/>
            <a:ext cx="3733800" cy="886397"/>
          </a:xfrm>
        </p:spPr>
        <p:txBody>
          <a:bodyPr/>
          <a:lstStyle/>
          <a:p>
            <a:r>
              <a:rPr lang="en-US" dirty="0" smtClean="0"/>
              <a:t>This nerve is tested by assessing a person’s vision.</a:t>
            </a:r>
            <a:endParaRPr lang="en-US" dirty="0"/>
          </a:p>
        </p:txBody>
      </p:sp>
      <p:pic>
        <p:nvPicPr>
          <p:cNvPr id="4" name="Content Placeholder 3"/>
          <p:cNvPicPr>
            <a:picLocks noGrp="1" noChangeAspect="1"/>
          </p:cNvPicPr>
          <p:nvPr>
            <p:ph idx="4294967295"/>
          </p:nvPr>
        </p:nvPicPr>
        <p:blipFill>
          <a:blip r:embed="rId2"/>
          <a:stretch>
            <a:fillRect/>
          </a:stretch>
        </p:blipFill>
        <p:spPr>
          <a:xfrm>
            <a:off x="5715000" y="1506090"/>
            <a:ext cx="2835811" cy="4378590"/>
          </a:xfrm>
          <a:prstGeom prst="rect">
            <a:avLst/>
          </a:prstGeom>
        </p:spPr>
      </p:pic>
      <p:pic>
        <p:nvPicPr>
          <p:cNvPr id="6" name="Picture 5"/>
          <p:cNvPicPr>
            <a:picLocks noChangeAspect="1"/>
          </p:cNvPicPr>
          <p:nvPr/>
        </p:nvPicPr>
        <p:blipFill>
          <a:blip r:embed="rId3"/>
          <a:stretch>
            <a:fillRect/>
          </a:stretch>
        </p:blipFill>
        <p:spPr>
          <a:xfrm>
            <a:off x="1219200" y="3276600"/>
            <a:ext cx="3490140" cy="2617605"/>
          </a:xfrm>
          <a:prstGeom prst="rect">
            <a:avLst/>
          </a:prstGeom>
        </p:spPr>
      </p:pic>
    </p:spTree>
    <p:extLst>
      <p:ext uri="{BB962C8B-B14F-4D97-AF65-F5344CB8AC3E}">
        <p14:creationId xmlns:p14="http://schemas.microsoft.com/office/powerpoint/2010/main" val="42173199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Cranial Nerves II &amp; III-</a:t>
            </a:r>
            <a:br>
              <a:rPr lang="en-US" dirty="0" smtClean="0"/>
            </a:br>
            <a:r>
              <a:rPr lang="en-US" dirty="0" smtClean="0"/>
              <a:t>Pupillary Light Reflex</a:t>
            </a:r>
            <a:endParaRPr lang="en-US" dirty="0"/>
          </a:p>
        </p:txBody>
      </p:sp>
      <p:pic>
        <p:nvPicPr>
          <p:cNvPr id="5" name="Picture 4"/>
          <p:cNvPicPr>
            <a:picLocks noChangeAspect="1"/>
          </p:cNvPicPr>
          <p:nvPr/>
        </p:nvPicPr>
        <p:blipFill>
          <a:blip r:embed="rId2"/>
          <a:stretch>
            <a:fillRect/>
          </a:stretch>
        </p:blipFill>
        <p:spPr>
          <a:xfrm>
            <a:off x="4648200" y="2133600"/>
            <a:ext cx="3867150" cy="2905125"/>
          </a:xfrm>
          <a:prstGeom prst="rect">
            <a:avLst/>
          </a:prstGeom>
        </p:spPr>
      </p:pic>
      <p:pic>
        <p:nvPicPr>
          <p:cNvPr id="6" name="Picture 5"/>
          <p:cNvPicPr>
            <a:picLocks noChangeAspect="1"/>
          </p:cNvPicPr>
          <p:nvPr/>
        </p:nvPicPr>
        <p:blipFill>
          <a:blip r:embed="rId3"/>
          <a:stretch>
            <a:fillRect/>
          </a:stretch>
        </p:blipFill>
        <p:spPr>
          <a:xfrm>
            <a:off x="457200" y="2286000"/>
            <a:ext cx="3928533" cy="2209800"/>
          </a:xfrm>
          <a:prstGeom prst="rect">
            <a:avLst/>
          </a:prstGeom>
        </p:spPr>
      </p:pic>
    </p:spTree>
    <p:extLst>
      <p:ext uri="{BB962C8B-B14F-4D97-AF65-F5344CB8AC3E}">
        <p14:creationId xmlns:p14="http://schemas.microsoft.com/office/powerpoint/2010/main" val="18718632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Cranial Nerves III, IV, &amp; VI- Inspection &amp; Ocular Alignment</a:t>
            </a:r>
            <a:endParaRPr lang="en-US" dirty="0"/>
          </a:p>
        </p:txBody>
      </p:sp>
      <p:sp>
        <p:nvSpPr>
          <p:cNvPr id="4" name="Text Placeholder 3"/>
          <p:cNvSpPr>
            <a:spLocks noGrp="1"/>
          </p:cNvSpPr>
          <p:nvPr>
            <p:ph type="body" sz="quarter" idx="10"/>
          </p:nvPr>
        </p:nvSpPr>
        <p:spPr>
          <a:xfrm>
            <a:off x="457200" y="1828800"/>
            <a:ext cx="4191000" cy="4836848"/>
          </a:xfrm>
        </p:spPr>
        <p:txBody>
          <a:bodyPr/>
          <a:lstStyle/>
          <a:p>
            <a:r>
              <a:rPr lang="en-US" dirty="0" smtClean="0"/>
              <a:t>Have patient “follow your finger with their eyes without moving their head”.</a:t>
            </a:r>
          </a:p>
          <a:p>
            <a:pPr lvl="1"/>
            <a:r>
              <a:rPr lang="en-US" dirty="0" smtClean="0"/>
              <a:t>Move your finger side to side, then up and down (in an “H” pattern)</a:t>
            </a:r>
          </a:p>
          <a:p>
            <a:pPr lvl="1"/>
            <a:r>
              <a:rPr lang="en-US" dirty="0" smtClean="0"/>
              <a:t>Look for failure of movement and nystagmus</a:t>
            </a:r>
          </a:p>
          <a:p>
            <a:pPr marL="517525" lvl="1" indent="0">
              <a:buNone/>
            </a:pPr>
            <a:endParaRPr lang="en-US" dirty="0"/>
          </a:p>
        </p:txBody>
      </p:sp>
      <p:pic>
        <p:nvPicPr>
          <p:cNvPr id="3" name="Picture 2"/>
          <p:cNvPicPr>
            <a:picLocks noChangeAspect="1"/>
          </p:cNvPicPr>
          <p:nvPr/>
        </p:nvPicPr>
        <p:blipFill>
          <a:blip r:embed="rId2"/>
          <a:stretch>
            <a:fillRect/>
          </a:stretch>
        </p:blipFill>
        <p:spPr>
          <a:xfrm>
            <a:off x="5029200" y="2286000"/>
            <a:ext cx="3733800" cy="3071352"/>
          </a:xfrm>
          <a:prstGeom prst="rect">
            <a:avLst/>
          </a:prstGeom>
        </p:spPr>
      </p:pic>
    </p:spTree>
    <p:extLst>
      <p:ext uri="{BB962C8B-B14F-4D97-AF65-F5344CB8AC3E}">
        <p14:creationId xmlns:p14="http://schemas.microsoft.com/office/powerpoint/2010/main" val="6091823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smtClean="0"/>
              <a:t>Cranial Nerve V &amp; VII – </a:t>
            </a:r>
            <a:br>
              <a:rPr lang="en-US" dirty="0" smtClean="0"/>
            </a:br>
            <a:r>
              <a:rPr lang="en-US" dirty="0" smtClean="0"/>
              <a:t>Sensory, Corneal Reflex, &amp; Motor</a:t>
            </a:r>
            <a:endParaRPr lang="en-US" dirty="0"/>
          </a:p>
        </p:txBody>
      </p:sp>
      <p:sp>
        <p:nvSpPr>
          <p:cNvPr id="3" name="Text Placeholder 2"/>
          <p:cNvSpPr>
            <a:spLocks noGrp="1"/>
          </p:cNvSpPr>
          <p:nvPr>
            <p:ph type="body" sz="quarter" idx="10"/>
          </p:nvPr>
        </p:nvSpPr>
        <p:spPr>
          <a:xfrm>
            <a:off x="533400" y="1676400"/>
            <a:ext cx="4724400" cy="4789003"/>
          </a:xfrm>
        </p:spPr>
        <p:txBody>
          <a:bodyPr/>
          <a:lstStyle/>
          <a:p>
            <a:r>
              <a:rPr lang="en-US" sz="2600" dirty="0" smtClean="0"/>
              <a:t>To test for pain, touch, &amp; temperature</a:t>
            </a:r>
          </a:p>
          <a:p>
            <a:pPr lvl="1"/>
            <a:r>
              <a:rPr lang="en-US" sz="2600" dirty="0" smtClean="0"/>
              <a:t>Gently touch patient’s face with clean safety pin &amp; hot and cold objects</a:t>
            </a:r>
          </a:p>
          <a:p>
            <a:r>
              <a:rPr lang="en-US" sz="2600" dirty="0" smtClean="0"/>
              <a:t>Corneal reflex</a:t>
            </a:r>
          </a:p>
          <a:p>
            <a:pPr lvl="1"/>
            <a:r>
              <a:rPr lang="en-US" sz="2600" dirty="0" smtClean="0"/>
              <a:t>Gently use a cotton wisp on the patient’s cornea.</a:t>
            </a:r>
          </a:p>
          <a:p>
            <a:r>
              <a:rPr lang="en-US" sz="3000" dirty="0" smtClean="0"/>
              <a:t>To test motor function</a:t>
            </a:r>
            <a:endParaRPr lang="en-US" sz="3000" dirty="0"/>
          </a:p>
          <a:p>
            <a:pPr lvl="1"/>
            <a:r>
              <a:rPr lang="en-US" sz="2600" dirty="0" smtClean="0"/>
              <a:t>Have the patient clench their teeth and move their jaw side to side.</a:t>
            </a:r>
          </a:p>
        </p:txBody>
      </p:sp>
      <p:pic>
        <p:nvPicPr>
          <p:cNvPr id="5" name="Picture 4"/>
          <p:cNvPicPr>
            <a:picLocks noChangeAspect="1"/>
          </p:cNvPicPr>
          <p:nvPr/>
        </p:nvPicPr>
        <p:blipFill>
          <a:blip r:embed="rId2"/>
          <a:stretch>
            <a:fillRect/>
          </a:stretch>
        </p:blipFill>
        <p:spPr>
          <a:xfrm>
            <a:off x="5876926" y="3124200"/>
            <a:ext cx="1974765" cy="1479168"/>
          </a:xfrm>
          <a:prstGeom prst="rect">
            <a:avLst/>
          </a:prstGeom>
        </p:spPr>
      </p:pic>
      <p:pic>
        <p:nvPicPr>
          <p:cNvPr id="6" name="Picture 5"/>
          <p:cNvPicPr>
            <a:picLocks noChangeAspect="1"/>
          </p:cNvPicPr>
          <p:nvPr/>
        </p:nvPicPr>
        <p:blipFill>
          <a:blip r:embed="rId3"/>
          <a:stretch>
            <a:fillRect/>
          </a:stretch>
        </p:blipFill>
        <p:spPr>
          <a:xfrm>
            <a:off x="5867401" y="1559783"/>
            <a:ext cx="1984290" cy="1488217"/>
          </a:xfrm>
          <a:prstGeom prst="rect">
            <a:avLst/>
          </a:prstGeom>
        </p:spPr>
      </p:pic>
      <p:pic>
        <p:nvPicPr>
          <p:cNvPr id="7" name="Picture 6"/>
          <p:cNvPicPr>
            <a:picLocks noChangeAspect="1"/>
          </p:cNvPicPr>
          <p:nvPr/>
        </p:nvPicPr>
        <p:blipFill>
          <a:blip r:embed="rId4"/>
          <a:stretch>
            <a:fillRect/>
          </a:stretch>
        </p:blipFill>
        <p:spPr>
          <a:xfrm>
            <a:off x="5876926" y="4679568"/>
            <a:ext cx="1990176" cy="1492632"/>
          </a:xfrm>
          <a:prstGeom prst="rect">
            <a:avLst/>
          </a:prstGeom>
        </p:spPr>
      </p:pic>
    </p:spTree>
    <p:extLst>
      <p:ext uri="{BB962C8B-B14F-4D97-AF65-F5344CB8AC3E}">
        <p14:creationId xmlns:p14="http://schemas.microsoft.com/office/powerpoint/2010/main" val="11047925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Cranial Nerve VIII</a:t>
            </a:r>
            <a:endParaRPr lang="en-US" dirty="0"/>
          </a:p>
        </p:txBody>
      </p:sp>
      <p:sp>
        <p:nvSpPr>
          <p:cNvPr id="3" name="Text Placeholder 2"/>
          <p:cNvSpPr>
            <a:spLocks noGrp="1"/>
          </p:cNvSpPr>
          <p:nvPr>
            <p:ph type="body" sz="quarter" idx="10"/>
          </p:nvPr>
        </p:nvSpPr>
        <p:spPr>
          <a:xfrm>
            <a:off x="381000" y="1411552"/>
            <a:ext cx="3886200" cy="2043636"/>
          </a:xfrm>
        </p:spPr>
        <p:txBody>
          <a:bodyPr/>
          <a:lstStyle/>
          <a:p>
            <a:r>
              <a:rPr lang="en-US" dirty="0" err="1" smtClean="0"/>
              <a:t>Vestibulo</a:t>
            </a:r>
            <a:r>
              <a:rPr lang="en-US" dirty="0" smtClean="0"/>
              <a:t>-Cochlear Nerve-</a:t>
            </a:r>
          </a:p>
          <a:p>
            <a:pPr lvl="1"/>
            <a:r>
              <a:rPr lang="en-US" dirty="0" smtClean="0"/>
              <a:t>Whisper in patient’s ear and have them repeat what you said</a:t>
            </a:r>
          </a:p>
          <a:p>
            <a:pPr lvl="2"/>
            <a:r>
              <a:rPr lang="en-US" dirty="0" smtClean="0"/>
              <a:t>If deafness is suspected, perform </a:t>
            </a:r>
            <a:r>
              <a:rPr lang="en-US" dirty="0" err="1" smtClean="0"/>
              <a:t>Rinne’s</a:t>
            </a:r>
            <a:r>
              <a:rPr lang="en-US" dirty="0" smtClean="0"/>
              <a:t> test and Weber’s test.</a:t>
            </a:r>
            <a:endParaRPr lang="en-US" dirty="0"/>
          </a:p>
        </p:txBody>
      </p:sp>
      <p:pic>
        <p:nvPicPr>
          <p:cNvPr id="4" name="Picture 3"/>
          <p:cNvPicPr>
            <a:picLocks noChangeAspect="1"/>
          </p:cNvPicPr>
          <p:nvPr/>
        </p:nvPicPr>
        <p:blipFill>
          <a:blip r:embed="rId2"/>
          <a:stretch>
            <a:fillRect/>
          </a:stretch>
        </p:blipFill>
        <p:spPr>
          <a:xfrm>
            <a:off x="5337171" y="4724400"/>
            <a:ext cx="2934613" cy="1957387"/>
          </a:xfrm>
          <a:prstGeom prst="rect">
            <a:avLst/>
          </a:prstGeom>
        </p:spPr>
      </p:pic>
      <p:pic>
        <p:nvPicPr>
          <p:cNvPr id="5" name="Picture 4"/>
          <p:cNvPicPr>
            <a:picLocks noChangeAspect="1"/>
          </p:cNvPicPr>
          <p:nvPr/>
        </p:nvPicPr>
        <p:blipFill>
          <a:blip r:embed="rId3"/>
          <a:stretch>
            <a:fillRect/>
          </a:stretch>
        </p:blipFill>
        <p:spPr>
          <a:xfrm>
            <a:off x="5181600" y="990600"/>
            <a:ext cx="3245757" cy="3372215"/>
          </a:xfrm>
          <a:prstGeom prst="rect">
            <a:avLst/>
          </a:prstGeom>
        </p:spPr>
      </p:pic>
    </p:spTree>
    <p:extLst>
      <p:ext uri="{BB962C8B-B14F-4D97-AF65-F5344CB8AC3E}">
        <p14:creationId xmlns:p14="http://schemas.microsoft.com/office/powerpoint/2010/main" val="2436273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Cranial Nerves IX &amp; X- Motor</a:t>
            </a:r>
            <a:endParaRPr lang="en-US" dirty="0"/>
          </a:p>
        </p:txBody>
      </p:sp>
      <p:sp>
        <p:nvSpPr>
          <p:cNvPr id="3" name="Text Placeholder 2"/>
          <p:cNvSpPr>
            <a:spLocks noGrp="1"/>
          </p:cNvSpPr>
          <p:nvPr>
            <p:ph type="body" sz="quarter" idx="10"/>
          </p:nvPr>
        </p:nvSpPr>
        <p:spPr>
          <a:xfrm>
            <a:off x="381000" y="1411552"/>
            <a:ext cx="4724400" cy="2794611"/>
          </a:xfrm>
        </p:spPr>
        <p:txBody>
          <a:bodyPr/>
          <a:lstStyle/>
          <a:p>
            <a:r>
              <a:rPr lang="en-US" dirty="0" smtClean="0"/>
              <a:t>Observe ability to cough, swallow, and talk.</a:t>
            </a:r>
          </a:p>
          <a:p>
            <a:r>
              <a:rPr lang="en-US" dirty="0" smtClean="0"/>
              <a:t>Test motor function:</a:t>
            </a:r>
          </a:p>
          <a:p>
            <a:pPr lvl="1"/>
            <a:r>
              <a:rPr lang="en-US" dirty="0" smtClean="0"/>
              <a:t>Ask patient to open mouth and say “ah” while you depress the tongue with a tongue blade.</a:t>
            </a:r>
          </a:p>
          <a:p>
            <a:pPr lvl="1"/>
            <a:r>
              <a:rPr lang="en-US" dirty="0" smtClean="0"/>
              <a:t>Observe soft palate and uvula</a:t>
            </a:r>
          </a:p>
          <a:p>
            <a:pPr lvl="2"/>
            <a:r>
              <a:rPr lang="en-US" dirty="0" smtClean="0"/>
              <a:t>Soft palate and uvula should rise medially.</a:t>
            </a:r>
            <a:endParaRPr lang="en-US" dirty="0"/>
          </a:p>
        </p:txBody>
      </p:sp>
      <p:pic>
        <p:nvPicPr>
          <p:cNvPr id="4" name="Picture 3"/>
          <p:cNvPicPr>
            <a:picLocks noChangeAspect="1"/>
          </p:cNvPicPr>
          <p:nvPr/>
        </p:nvPicPr>
        <p:blipFill>
          <a:blip r:embed="rId2"/>
          <a:stretch>
            <a:fillRect/>
          </a:stretch>
        </p:blipFill>
        <p:spPr>
          <a:xfrm>
            <a:off x="5257800" y="2514600"/>
            <a:ext cx="3583459" cy="2209800"/>
          </a:xfrm>
          <a:prstGeom prst="rect">
            <a:avLst/>
          </a:prstGeom>
        </p:spPr>
      </p:pic>
    </p:spTree>
    <p:extLst>
      <p:ext uri="{BB962C8B-B14F-4D97-AF65-F5344CB8AC3E}">
        <p14:creationId xmlns:p14="http://schemas.microsoft.com/office/powerpoint/2010/main" val="324558164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Cranial Nerves XI &amp; XII- Motor</a:t>
            </a:r>
            <a:endParaRPr lang="en-US" dirty="0"/>
          </a:p>
        </p:txBody>
      </p:sp>
      <p:pic>
        <p:nvPicPr>
          <p:cNvPr id="4" name="Picture 3"/>
          <p:cNvPicPr>
            <a:picLocks noChangeAspect="1"/>
          </p:cNvPicPr>
          <p:nvPr/>
        </p:nvPicPr>
        <p:blipFill>
          <a:blip r:embed="rId2"/>
          <a:stretch>
            <a:fillRect/>
          </a:stretch>
        </p:blipFill>
        <p:spPr>
          <a:xfrm>
            <a:off x="5562600" y="1066800"/>
            <a:ext cx="2991519" cy="2438400"/>
          </a:xfrm>
          <a:prstGeom prst="rect">
            <a:avLst/>
          </a:prstGeom>
        </p:spPr>
      </p:pic>
      <p:sp>
        <p:nvSpPr>
          <p:cNvPr id="3" name="Text Placeholder 2"/>
          <p:cNvSpPr>
            <a:spLocks noGrp="1"/>
          </p:cNvSpPr>
          <p:nvPr>
            <p:ph type="body" sz="quarter" idx="10"/>
          </p:nvPr>
        </p:nvSpPr>
        <p:spPr>
          <a:xfrm>
            <a:off x="609600" y="1066800"/>
            <a:ext cx="4114800" cy="4992136"/>
          </a:xfrm>
        </p:spPr>
        <p:txBody>
          <a:bodyPr/>
          <a:lstStyle/>
          <a:p>
            <a:r>
              <a:rPr lang="en-US" dirty="0" smtClean="0"/>
              <a:t>CN XI- Accessory spinal nerve.</a:t>
            </a:r>
          </a:p>
          <a:p>
            <a:pPr lvl="1"/>
            <a:r>
              <a:rPr lang="en-US" dirty="0" smtClean="0"/>
              <a:t>Have patient shrug their shoulders or turn head side to side</a:t>
            </a:r>
          </a:p>
          <a:p>
            <a:r>
              <a:rPr lang="en-US" dirty="0" smtClean="0"/>
              <a:t>CN XII- Controls movement of the tongue.</a:t>
            </a:r>
          </a:p>
          <a:p>
            <a:pPr lvl="1"/>
            <a:r>
              <a:rPr lang="en-US" dirty="0" smtClean="0"/>
              <a:t>Have patient stick out their tongue and assess for midline</a:t>
            </a:r>
            <a:endParaRPr lang="en-US" dirty="0"/>
          </a:p>
        </p:txBody>
      </p:sp>
      <p:pic>
        <p:nvPicPr>
          <p:cNvPr id="5" name="Picture 4"/>
          <p:cNvPicPr>
            <a:picLocks noChangeAspect="1"/>
          </p:cNvPicPr>
          <p:nvPr/>
        </p:nvPicPr>
        <p:blipFill>
          <a:blip r:embed="rId3"/>
          <a:stretch>
            <a:fillRect/>
          </a:stretch>
        </p:blipFill>
        <p:spPr>
          <a:xfrm>
            <a:off x="5562600" y="3723053"/>
            <a:ext cx="2981957" cy="1991947"/>
          </a:xfrm>
          <a:prstGeom prst="rect">
            <a:avLst/>
          </a:prstGeom>
        </p:spPr>
      </p:pic>
    </p:spTree>
    <p:extLst>
      <p:ext uri="{BB962C8B-B14F-4D97-AF65-F5344CB8AC3E}">
        <p14:creationId xmlns:p14="http://schemas.microsoft.com/office/powerpoint/2010/main" val="17427900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Vital Signs &amp; Neuro Status</a:t>
            </a:r>
            <a:endParaRPr lang="en-US" dirty="0"/>
          </a:p>
        </p:txBody>
      </p:sp>
      <p:sp>
        <p:nvSpPr>
          <p:cNvPr id="3" name="Text Placeholder 2"/>
          <p:cNvSpPr>
            <a:spLocks noGrp="1"/>
          </p:cNvSpPr>
          <p:nvPr>
            <p:ph type="body" sz="quarter" idx="10"/>
          </p:nvPr>
        </p:nvSpPr>
        <p:spPr>
          <a:xfrm>
            <a:off x="381000" y="894985"/>
            <a:ext cx="8382000" cy="5724644"/>
          </a:xfrm>
        </p:spPr>
        <p:txBody>
          <a:bodyPr/>
          <a:lstStyle/>
          <a:p>
            <a:r>
              <a:rPr lang="en-US" sz="2800" dirty="0" smtClean="0"/>
              <a:t>The brain stem &amp; </a:t>
            </a:r>
            <a:r>
              <a:rPr lang="en-US" sz="2800" dirty="0" err="1" smtClean="0"/>
              <a:t>Vagus</a:t>
            </a:r>
            <a:r>
              <a:rPr lang="en-US" sz="2800" dirty="0" smtClean="0"/>
              <a:t> nerve (CN X) play an important part in vasomotor tone.</a:t>
            </a:r>
          </a:p>
          <a:p>
            <a:pPr lvl="1"/>
            <a:r>
              <a:rPr lang="en-US" sz="2400" dirty="0" smtClean="0"/>
              <a:t>Conditions affecting these areas can cause vital signs to change</a:t>
            </a:r>
          </a:p>
          <a:p>
            <a:r>
              <a:rPr lang="en-US" sz="2800" dirty="0" smtClean="0"/>
              <a:t>Cushing’s Triad</a:t>
            </a:r>
          </a:p>
          <a:p>
            <a:pPr lvl="1"/>
            <a:r>
              <a:rPr lang="en-US" sz="2400" dirty="0" smtClean="0"/>
              <a:t>Indicates an increase in ICP</a:t>
            </a:r>
          </a:p>
          <a:p>
            <a:pPr lvl="2"/>
            <a:r>
              <a:rPr lang="en-US" sz="2000" dirty="0" smtClean="0"/>
              <a:t>Change in Respirations, often irregular, deep, &amp; bradypnea rate- such as Cheyne Stokes</a:t>
            </a:r>
          </a:p>
          <a:p>
            <a:pPr lvl="2"/>
            <a:r>
              <a:rPr lang="en-US" sz="2000" dirty="0" smtClean="0"/>
              <a:t>Bradycardia</a:t>
            </a:r>
          </a:p>
          <a:p>
            <a:pPr lvl="2"/>
            <a:r>
              <a:rPr lang="en-US" sz="2000" dirty="0" smtClean="0"/>
              <a:t>Increasing systolic BP with widening pulse pressure (the difference between the systolic and diastolic BP)</a:t>
            </a:r>
          </a:p>
          <a:p>
            <a:r>
              <a:rPr lang="en-US" sz="2400" dirty="0" smtClean="0"/>
              <a:t>Cushing’s Triad is a late sign of increased ICP</a:t>
            </a:r>
          </a:p>
          <a:p>
            <a:pPr lvl="1"/>
            <a:r>
              <a:rPr lang="en-US" sz="2200" dirty="0" smtClean="0"/>
              <a:t>Once this begins, brain stem herniation is most likely already in progress &amp; it may be too late to reverse.</a:t>
            </a:r>
          </a:p>
          <a:p>
            <a:pPr lvl="1"/>
            <a:r>
              <a:rPr lang="en-US" sz="2200" dirty="0" smtClean="0"/>
              <a:t>To detect increasing ICP before it reaches this point, be alert for earlier signs: a subtle change in LOC or pupils, for example.</a:t>
            </a:r>
          </a:p>
        </p:txBody>
      </p:sp>
    </p:spTree>
    <p:extLst>
      <p:ext uri="{BB962C8B-B14F-4D97-AF65-F5344CB8AC3E}">
        <p14:creationId xmlns:p14="http://schemas.microsoft.com/office/powerpoint/2010/main" val="10778379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Reminders</a:t>
            </a:r>
            <a:endParaRPr lang="en-US" dirty="0"/>
          </a:p>
        </p:txBody>
      </p:sp>
      <p:sp>
        <p:nvSpPr>
          <p:cNvPr id="3" name="Text Placeholder 2"/>
          <p:cNvSpPr>
            <a:spLocks noGrp="1"/>
          </p:cNvSpPr>
          <p:nvPr>
            <p:ph type="body" sz="quarter" idx="10"/>
          </p:nvPr>
        </p:nvSpPr>
        <p:spPr>
          <a:xfrm>
            <a:off x="381000" y="1586077"/>
            <a:ext cx="8382000" cy="4924425"/>
          </a:xfrm>
        </p:spPr>
        <p:txBody>
          <a:bodyPr/>
          <a:lstStyle/>
          <a:p>
            <a:r>
              <a:rPr lang="en-US" sz="2800" dirty="0" smtClean="0"/>
              <a:t>Accurate &amp; consistent documentation helps ensure that subtle changes in neuro status are caught early.</a:t>
            </a:r>
          </a:p>
          <a:p>
            <a:pPr lvl="1"/>
            <a:r>
              <a:rPr lang="en-US" sz="2400" dirty="0" smtClean="0"/>
              <a:t>Utilize the tools on your unit such as flowchart, EBCD, etc., to compare current to previous findings.</a:t>
            </a:r>
          </a:p>
          <a:p>
            <a:pPr lvl="2"/>
            <a:r>
              <a:rPr lang="en-US" sz="2000" dirty="0" smtClean="0"/>
              <a:t>Through comparison, you’ll be able to spot changes and trends, and when necessary, intervene quickly and appropriately.</a:t>
            </a:r>
          </a:p>
          <a:p>
            <a:r>
              <a:rPr lang="en-US" sz="2800" dirty="0" smtClean="0"/>
              <a:t>Verbal communication is important.</a:t>
            </a:r>
          </a:p>
          <a:p>
            <a:pPr lvl="1"/>
            <a:r>
              <a:rPr lang="en-US" sz="2000" dirty="0" smtClean="0"/>
              <a:t>In many Neuro departments, a bedside neuro exam is done as part of the change-of-shift report, so that the off-going and oncoming nurses can assess the patient together.</a:t>
            </a:r>
          </a:p>
          <a:p>
            <a:r>
              <a:rPr lang="en-US" sz="2800" dirty="0" smtClean="0"/>
              <a:t>Now matter how brief or extensive your neuro assessments are, comparing your findings to those of previous exams is </a:t>
            </a:r>
            <a:r>
              <a:rPr lang="en-US" b="1" u="sng" dirty="0" smtClean="0"/>
              <a:t>ESSENTIAL</a:t>
            </a:r>
            <a:r>
              <a:rPr lang="en-US" sz="28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76200"/>
            <a:ext cx="1719772" cy="1335352"/>
          </a:xfrm>
          <a:prstGeom prst="rect">
            <a:avLst/>
          </a:prstGeom>
        </p:spPr>
      </p:pic>
    </p:spTree>
    <p:extLst>
      <p:ext uri="{BB962C8B-B14F-4D97-AF65-F5344CB8AC3E}">
        <p14:creationId xmlns:p14="http://schemas.microsoft.com/office/powerpoint/2010/main" val="37993139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4025717"/>
          </a:xfrm>
        </p:spPr>
        <p:txBody>
          <a:bodyPr/>
          <a:lstStyle/>
          <a:p>
            <a:pPr marL="0" indent="0">
              <a:buNone/>
            </a:pPr>
            <a:r>
              <a:rPr lang="en-US" sz="1200" b="1" dirty="0"/>
              <a:t>REFERENCES</a:t>
            </a:r>
          </a:p>
          <a:p>
            <a:pPr marL="0" indent="0">
              <a:buNone/>
            </a:pPr>
            <a:r>
              <a:rPr lang="en-US" sz="1200" dirty="0"/>
              <a:t>1. Marshall, R. S., &amp; Mayer, S. A. (2001). </a:t>
            </a:r>
            <a:r>
              <a:rPr lang="en-US" sz="1200" i="1" dirty="0"/>
              <a:t>On call neurology </a:t>
            </a:r>
            <a:r>
              <a:rPr lang="en-US" sz="1200" dirty="0"/>
              <a:t>(2nd ed.). New York: W. B. Saunders.</a:t>
            </a:r>
          </a:p>
          <a:p>
            <a:pPr marL="0" indent="0">
              <a:buNone/>
            </a:pPr>
            <a:r>
              <a:rPr lang="en-US" sz="1200" dirty="0"/>
              <a:t>2. </a:t>
            </a:r>
            <a:r>
              <a:rPr lang="en-US" sz="1200" dirty="0" err="1"/>
              <a:t>Vos</a:t>
            </a:r>
            <a:r>
              <a:rPr lang="en-US" sz="1200" dirty="0"/>
              <a:t>, H. (2002). The neurologic assessment. In E. Barker (Ed.), </a:t>
            </a:r>
            <a:r>
              <a:rPr lang="en-US" sz="1200" i="1" dirty="0"/>
              <a:t>Neuroscience nursing: Spectrum of care</a:t>
            </a:r>
          </a:p>
          <a:p>
            <a:pPr marL="0" indent="0">
              <a:buNone/>
            </a:pPr>
            <a:r>
              <a:rPr lang="en-US" sz="1200" dirty="0"/>
              <a:t>(2nd ed.). St. Louis: Mosby.</a:t>
            </a:r>
          </a:p>
          <a:p>
            <a:pPr marL="0" indent="0">
              <a:buNone/>
            </a:pPr>
            <a:r>
              <a:rPr lang="en-US" sz="1200" dirty="0"/>
              <a:t>3. Hickey, J. V. (2003). </a:t>
            </a:r>
            <a:r>
              <a:rPr lang="en-US" sz="1200" i="1" dirty="0"/>
              <a:t>The clinical practice of neurological and neurosurgical nursing </a:t>
            </a:r>
            <a:r>
              <a:rPr lang="en-US" sz="1200" dirty="0"/>
              <a:t>(5th </a:t>
            </a:r>
            <a:r>
              <a:rPr lang="en-US" sz="1200" dirty="0" err="1"/>
              <a:t>ed</a:t>
            </a:r>
            <a:r>
              <a:rPr lang="en-US" sz="1200" dirty="0"/>
              <a:t>).</a:t>
            </a:r>
          </a:p>
          <a:p>
            <a:pPr marL="0" indent="0">
              <a:buNone/>
            </a:pPr>
            <a:r>
              <a:rPr lang="en-US" sz="1200" dirty="0"/>
              <a:t>Philadelphia: Lippincott.</a:t>
            </a:r>
          </a:p>
          <a:p>
            <a:pPr marL="0" indent="0">
              <a:buNone/>
            </a:pPr>
            <a:r>
              <a:rPr lang="en-US" sz="1200" dirty="0"/>
              <a:t>4. Bader, M. K., &amp; </a:t>
            </a:r>
            <a:r>
              <a:rPr lang="en-US" sz="1200" dirty="0" err="1"/>
              <a:t>Littlejohns</a:t>
            </a:r>
            <a:r>
              <a:rPr lang="en-US" sz="1200" dirty="0"/>
              <a:t>, L. R. (2004). </a:t>
            </a:r>
            <a:r>
              <a:rPr lang="en-US" sz="1200" i="1" dirty="0"/>
              <a:t>AANN core curriculum for neuroscience nursing </a:t>
            </a:r>
            <a:r>
              <a:rPr lang="en-US" sz="1200" dirty="0"/>
              <a:t>(4th ed.).</a:t>
            </a:r>
          </a:p>
          <a:p>
            <a:pPr marL="0" indent="0">
              <a:buNone/>
            </a:pPr>
            <a:r>
              <a:rPr lang="en-US" sz="1200" dirty="0"/>
              <a:t>Philadelphia: Saunders.</a:t>
            </a:r>
          </a:p>
          <a:p>
            <a:pPr marL="0" indent="0">
              <a:buNone/>
            </a:pPr>
            <a:r>
              <a:rPr lang="en-US" sz="1200" dirty="0"/>
              <a:t>5. </a:t>
            </a:r>
            <a:r>
              <a:rPr lang="en-US" sz="1200" dirty="0" err="1"/>
              <a:t>Messner</a:t>
            </a:r>
            <a:r>
              <a:rPr lang="en-US" sz="1200" dirty="0"/>
              <a:t>, R., &amp; Wolfe, S. (1997). </a:t>
            </a:r>
            <a:r>
              <a:rPr lang="en-US" sz="1200" i="1" dirty="0"/>
              <a:t>RN's pocket assessment guide</a:t>
            </a:r>
            <a:r>
              <a:rPr lang="en-US" sz="1200" dirty="0"/>
              <a:t>. Montvale, NJ: Medical Economics.</a:t>
            </a:r>
          </a:p>
          <a:p>
            <a:pPr marL="0" indent="0">
              <a:buNone/>
            </a:pPr>
            <a:r>
              <a:rPr lang="en-US" sz="1200" dirty="0"/>
              <a:t>6. Kerr, M. E. (2000). Intracranial problems. In S. M. Lewis, M. M. </a:t>
            </a:r>
            <a:r>
              <a:rPr lang="en-US" sz="1200" dirty="0" err="1"/>
              <a:t>Heitkemper</a:t>
            </a:r>
            <a:r>
              <a:rPr lang="en-US" sz="1200" dirty="0"/>
              <a:t>, &amp; S. R. Dirksen (Eds.),</a:t>
            </a:r>
          </a:p>
          <a:p>
            <a:pPr marL="0" indent="0">
              <a:buNone/>
            </a:pPr>
            <a:r>
              <a:rPr lang="en-US" sz="1200" i="1" dirty="0"/>
              <a:t>Medical surgical nursing </a:t>
            </a:r>
            <a:r>
              <a:rPr lang="en-US" sz="1200" dirty="0"/>
              <a:t>(5th </a:t>
            </a:r>
            <a:r>
              <a:rPr lang="en-US" sz="1200" dirty="0" err="1"/>
              <a:t>ed</a:t>
            </a:r>
            <a:r>
              <a:rPr lang="en-US" sz="1200" dirty="0"/>
              <a:t>). St. Louis: Mosby.</a:t>
            </a:r>
          </a:p>
          <a:p>
            <a:pPr marL="0" indent="0">
              <a:buNone/>
            </a:pPr>
            <a:r>
              <a:rPr lang="en-US" sz="1200" dirty="0"/>
              <a:t>7. Noah, P (2004) Neurological assessment: A refresher. RN/Drexel Home Study Program Center.</a:t>
            </a:r>
          </a:p>
          <a:p>
            <a:pPr marL="0" indent="0">
              <a:buNone/>
            </a:pPr>
            <a:r>
              <a:rPr lang="en-US" sz="1200" dirty="0"/>
              <a:t>Modern Medicine. </a:t>
            </a:r>
            <a:r>
              <a:rPr lang="en-US" sz="1200" dirty="0" err="1"/>
              <a:t>Advanstar</a:t>
            </a:r>
            <a:r>
              <a:rPr lang="en-US" sz="1200" dirty="0"/>
              <a:t> Communications.</a:t>
            </a:r>
          </a:p>
          <a:p>
            <a:pPr marL="0" indent="0">
              <a:buNone/>
            </a:pPr>
            <a:r>
              <a:rPr lang="en-US" sz="1200" dirty="0"/>
              <a:t>8. </a:t>
            </a:r>
            <a:r>
              <a:rPr lang="en-US" sz="1200" dirty="0" err="1"/>
              <a:t>Messner</a:t>
            </a:r>
            <a:r>
              <a:rPr lang="en-US" sz="1200" dirty="0"/>
              <a:t>, R., &amp; Wolfe, S. (1997). </a:t>
            </a:r>
            <a:r>
              <a:rPr lang="en-US" sz="1200" i="1" dirty="0"/>
              <a:t>RN's pocket assessment guide. </a:t>
            </a:r>
            <a:r>
              <a:rPr lang="en-US" sz="1200" dirty="0"/>
              <a:t>Montvale, NJ: Medical Economics.</a:t>
            </a:r>
          </a:p>
          <a:p>
            <a:pPr marL="0" indent="0">
              <a:buNone/>
            </a:pPr>
            <a:r>
              <a:rPr lang="en-US" sz="1200" dirty="0"/>
              <a:t>9. Movies drawn from the </a:t>
            </a:r>
            <a:r>
              <a:rPr lang="en-US" sz="1200" dirty="0" err="1"/>
              <a:t>NeuroLogic</a:t>
            </a:r>
            <a:r>
              <a:rPr lang="en-US" sz="1200" dirty="0"/>
              <a:t> Exam and </a:t>
            </a:r>
            <a:r>
              <a:rPr lang="en-US" sz="1200" dirty="0" err="1"/>
              <a:t>PediNeuroLogic</a:t>
            </a:r>
            <a:r>
              <a:rPr lang="en-US" sz="1200" dirty="0"/>
              <a:t> Exam websites are used by permission</a:t>
            </a:r>
          </a:p>
          <a:p>
            <a:pPr marL="0" indent="0">
              <a:buNone/>
            </a:pPr>
            <a:r>
              <a:rPr lang="en-US" sz="1200" dirty="0"/>
              <a:t>of Paul D. Larsen, M.D., University of Nebraska Medical Center and Suzanne S. </a:t>
            </a:r>
            <a:r>
              <a:rPr lang="en-US" sz="1200" dirty="0" err="1"/>
              <a:t>Stensaas</a:t>
            </a:r>
            <a:r>
              <a:rPr lang="en-US" sz="1200" dirty="0"/>
              <a:t>, Ph.D.,</a:t>
            </a:r>
          </a:p>
          <a:p>
            <a:pPr marL="0" indent="0">
              <a:buNone/>
            </a:pPr>
            <a:r>
              <a:rPr lang="en-US" sz="1200" dirty="0"/>
              <a:t>University of Utah School of Medicine. Additional materials were drawn from resources provided by</a:t>
            </a:r>
          </a:p>
          <a:p>
            <a:pPr marL="0" indent="0">
              <a:buNone/>
            </a:pPr>
            <a:r>
              <a:rPr lang="en-US" sz="1200" dirty="0"/>
              <a:t>Alejandro Stern, Stern Foundation, Buenos Aires, Argentina; Kathleen </a:t>
            </a:r>
            <a:r>
              <a:rPr lang="en-US" sz="1200" dirty="0" err="1"/>
              <a:t>Digre</a:t>
            </a:r>
            <a:r>
              <a:rPr lang="en-US" sz="1200" dirty="0"/>
              <a:t>, M.D., University of</a:t>
            </a:r>
          </a:p>
          <a:p>
            <a:pPr marL="0" indent="0">
              <a:buNone/>
            </a:pPr>
            <a:r>
              <a:rPr lang="en-US" sz="1200" dirty="0"/>
              <a:t>Utah; and Daniel Jacobson, M.D., Marshfield Clinic, Wisconsin. The movies are licensed under a</a:t>
            </a:r>
          </a:p>
          <a:p>
            <a:pPr marL="0" indent="0">
              <a:buNone/>
            </a:pPr>
            <a:r>
              <a:rPr lang="en-US" sz="1200" i="1" dirty="0"/>
              <a:t>Creative Commons Attribution-</a:t>
            </a:r>
            <a:r>
              <a:rPr lang="en-US" sz="1200" i="1" dirty="0" err="1"/>
              <a:t>NonCommerical</a:t>
            </a:r>
            <a:r>
              <a:rPr lang="en-US" sz="1200" i="1" dirty="0"/>
              <a:t>-</a:t>
            </a:r>
            <a:r>
              <a:rPr lang="en-US" sz="1200" i="1" dirty="0" err="1"/>
              <a:t>ShareAlike</a:t>
            </a:r>
            <a:r>
              <a:rPr lang="en-US" sz="1200" i="1" dirty="0"/>
              <a:t> 2.5 License</a:t>
            </a:r>
            <a:r>
              <a:rPr lang="en-US" sz="1200" dirty="0"/>
              <a:t>.</a:t>
            </a:r>
          </a:p>
        </p:txBody>
      </p:sp>
    </p:spTree>
    <p:extLst>
      <p:ext uri="{BB962C8B-B14F-4D97-AF65-F5344CB8AC3E}">
        <p14:creationId xmlns:p14="http://schemas.microsoft.com/office/powerpoint/2010/main" val="5679328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a:r>
              <a:rPr lang="en-US" dirty="0" smtClean="0"/>
              <a:t>The Single Most Important Assessment-</a:t>
            </a:r>
            <a:br>
              <a:rPr lang="en-US" dirty="0" smtClean="0"/>
            </a:br>
            <a:r>
              <a:rPr lang="en-US" dirty="0" smtClean="0"/>
              <a:t>Level of Consciousness (LOC) &amp; Mentation</a:t>
            </a:r>
            <a:endParaRPr lang="en-US" dirty="0">
              <a:solidFill>
                <a:schemeClr val="tx2"/>
              </a:solidFill>
            </a:endParaRPr>
          </a:p>
        </p:txBody>
      </p:sp>
      <p:sp>
        <p:nvSpPr>
          <p:cNvPr id="3" name="Text Placeholder 2"/>
          <p:cNvSpPr>
            <a:spLocks noGrp="1"/>
          </p:cNvSpPr>
          <p:nvPr>
            <p:ph type="body" sz="quarter" idx="10"/>
          </p:nvPr>
        </p:nvSpPr>
        <p:spPr>
          <a:xfrm>
            <a:off x="361950" y="2743200"/>
            <a:ext cx="8382000" cy="3502497"/>
          </a:xfrm>
        </p:spPr>
        <p:txBody>
          <a:bodyPr>
            <a:normAutofit/>
          </a:bodyPr>
          <a:lstStyle/>
          <a:p>
            <a:pPr algn="ctr"/>
            <a:r>
              <a:rPr lang="en-US" dirty="0" smtClean="0"/>
              <a:t>A change in either is usually first clue to deteriorating condition</a:t>
            </a:r>
          </a:p>
          <a:p>
            <a:pPr algn="ctr"/>
            <a:r>
              <a:rPr lang="en-US" dirty="0" smtClean="0"/>
              <a:t>Helps to be familiar with terminology used to describe LOC</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smtClean="0"/>
              <a:t>LOC Terminology</a:t>
            </a:r>
            <a:endParaRPr lang="en-US" dirty="0"/>
          </a:p>
        </p:txBody>
      </p:sp>
      <p:sp>
        <p:nvSpPr>
          <p:cNvPr id="4" name="Content Placeholder 3"/>
          <p:cNvSpPr>
            <a:spLocks noGrp="1"/>
          </p:cNvSpPr>
          <p:nvPr>
            <p:ph idx="1"/>
          </p:nvPr>
        </p:nvSpPr>
        <p:spPr>
          <a:xfrm>
            <a:off x="228600" y="1066800"/>
            <a:ext cx="8382000" cy="5004447"/>
          </a:xfrm>
        </p:spPr>
        <p:txBody>
          <a:bodyPr/>
          <a:lstStyle/>
          <a:p>
            <a:r>
              <a:rPr lang="en-US" sz="2400" b="1" u="sng" dirty="0"/>
              <a:t>Full </a:t>
            </a:r>
            <a:r>
              <a:rPr lang="en-US" sz="2400" b="1" u="sng" dirty="0" smtClean="0"/>
              <a:t>consciousness</a:t>
            </a:r>
            <a:r>
              <a:rPr lang="en-US" sz="2000" b="1" i="1" dirty="0" smtClean="0"/>
              <a:t>- P</a:t>
            </a:r>
            <a:r>
              <a:rPr lang="en-US" sz="2000" i="1" dirty="0" smtClean="0"/>
              <a:t>atient </a:t>
            </a:r>
            <a:r>
              <a:rPr lang="en-US" sz="2000" i="1" dirty="0"/>
              <a:t>is alert, attentive, and follows </a:t>
            </a:r>
            <a:r>
              <a:rPr lang="en-US" sz="2000" i="1" dirty="0" smtClean="0"/>
              <a:t>commands. If </a:t>
            </a:r>
            <a:r>
              <a:rPr lang="en-US" sz="2000" i="1" dirty="0"/>
              <a:t>asleep, </a:t>
            </a:r>
            <a:r>
              <a:rPr lang="en-US" sz="2000" i="1" dirty="0" smtClean="0"/>
              <a:t>responds </a:t>
            </a:r>
            <a:r>
              <a:rPr lang="en-US" sz="2000" i="1" dirty="0"/>
              <a:t>promptly to external stimulation and, </a:t>
            </a:r>
            <a:r>
              <a:rPr lang="en-US" sz="2000" i="1" dirty="0" smtClean="0"/>
              <a:t>once awake</a:t>
            </a:r>
            <a:r>
              <a:rPr lang="en-US" sz="2000" i="1" dirty="0"/>
              <a:t>, remains attentive</a:t>
            </a:r>
            <a:r>
              <a:rPr lang="en-US" sz="2000" i="1" dirty="0" smtClean="0"/>
              <a:t>.</a:t>
            </a:r>
            <a:endParaRPr lang="en-US" sz="2000" i="1" dirty="0"/>
          </a:p>
          <a:p>
            <a:r>
              <a:rPr lang="en-US" sz="2400" b="1" u="sng" dirty="0" smtClean="0"/>
              <a:t>Lethargic-</a:t>
            </a:r>
            <a:r>
              <a:rPr lang="en-US" sz="2000" b="1" i="1" dirty="0" smtClean="0"/>
              <a:t> P</a:t>
            </a:r>
            <a:r>
              <a:rPr lang="en-US" sz="2000" i="1" dirty="0" smtClean="0"/>
              <a:t>atient </a:t>
            </a:r>
            <a:r>
              <a:rPr lang="en-US" sz="2000" i="1" dirty="0"/>
              <a:t>is drowsy but awakens—although not </a:t>
            </a:r>
            <a:r>
              <a:rPr lang="en-US" sz="2000" i="1" dirty="0" smtClean="0"/>
              <a:t>fully—to stimulation</a:t>
            </a:r>
            <a:r>
              <a:rPr lang="en-US" sz="2000" i="1" dirty="0"/>
              <a:t>. </a:t>
            </a:r>
            <a:r>
              <a:rPr lang="en-US" sz="2000" i="1" dirty="0" smtClean="0"/>
              <a:t>Will answer </a:t>
            </a:r>
            <a:r>
              <a:rPr lang="en-US" sz="2000" i="1" dirty="0"/>
              <a:t>questions and follow commands, but </a:t>
            </a:r>
            <a:r>
              <a:rPr lang="en-US" sz="2000" i="1" dirty="0" smtClean="0"/>
              <a:t>slowly </a:t>
            </a:r>
            <a:r>
              <a:rPr lang="en-US" sz="2000" i="1" dirty="0"/>
              <a:t>and inattentively</a:t>
            </a:r>
            <a:r>
              <a:rPr lang="en-US" sz="2000" i="1" dirty="0" smtClean="0"/>
              <a:t>.</a:t>
            </a:r>
            <a:endParaRPr lang="en-US" sz="2000" i="1" dirty="0"/>
          </a:p>
          <a:p>
            <a:r>
              <a:rPr lang="en-US" sz="2400" b="1" u="sng" dirty="0" smtClean="0"/>
              <a:t>Obtunded-</a:t>
            </a:r>
            <a:r>
              <a:rPr lang="en-US" sz="2000" b="1" i="1" dirty="0" smtClean="0"/>
              <a:t> P</a:t>
            </a:r>
            <a:r>
              <a:rPr lang="en-US" sz="2000" i="1" dirty="0" smtClean="0"/>
              <a:t>atient </a:t>
            </a:r>
            <a:r>
              <a:rPr lang="en-US" sz="2000" i="1" dirty="0"/>
              <a:t>is difficult to arouse and needs </a:t>
            </a:r>
            <a:r>
              <a:rPr lang="en-US" sz="2000" i="1" dirty="0" smtClean="0"/>
              <a:t>constant stimulation </a:t>
            </a:r>
            <a:r>
              <a:rPr lang="en-US" sz="2000" i="1" dirty="0"/>
              <a:t>in order to follow a simple command. </a:t>
            </a:r>
            <a:r>
              <a:rPr lang="en-US" sz="2000" i="1" dirty="0" smtClean="0"/>
              <a:t>May respond verbally </a:t>
            </a:r>
            <a:r>
              <a:rPr lang="en-US" sz="2000" i="1" dirty="0"/>
              <a:t>with one or two words, but will drift back to sleep </a:t>
            </a:r>
            <a:r>
              <a:rPr lang="en-US" sz="2000" i="1" dirty="0" smtClean="0"/>
              <a:t>between stimulation</a:t>
            </a:r>
            <a:r>
              <a:rPr lang="en-US" sz="2000" i="1" dirty="0"/>
              <a:t>.</a:t>
            </a:r>
          </a:p>
          <a:p>
            <a:r>
              <a:rPr lang="en-US" sz="2400" b="1" u="sng" dirty="0" smtClean="0"/>
              <a:t>Stuporous-</a:t>
            </a:r>
            <a:r>
              <a:rPr lang="en-US" sz="2000" b="1" i="1" dirty="0" smtClean="0"/>
              <a:t> P</a:t>
            </a:r>
            <a:r>
              <a:rPr lang="en-US" sz="2000" i="1" dirty="0" smtClean="0"/>
              <a:t>atient </a:t>
            </a:r>
            <a:r>
              <a:rPr lang="en-US" sz="2000" i="1" dirty="0"/>
              <a:t>arouses to vigorous and continuous stimulation</a:t>
            </a:r>
            <a:r>
              <a:rPr lang="en-US" sz="2000" i="1" dirty="0" smtClean="0"/>
              <a:t>; typically</a:t>
            </a:r>
            <a:r>
              <a:rPr lang="en-US" sz="2000" i="1" dirty="0"/>
              <a:t>, a painful stimulus is </a:t>
            </a:r>
            <a:r>
              <a:rPr lang="en-US" sz="2000" i="1" dirty="0" smtClean="0"/>
              <a:t>required. May </a:t>
            </a:r>
            <a:r>
              <a:rPr lang="en-US" sz="2000" i="1" dirty="0"/>
              <a:t>moan briefly </a:t>
            </a:r>
            <a:r>
              <a:rPr lang="en-US" sz="2000" i="1" dirty="0" smtClean="0"/>
              <a:t>but does </a:t>
            </a:r>
            <a:r>
              <a:rPr lang="en-US" sz="2000" i="1" dirty="0"/>
              <a:t>not follow commands. </a:t>
            </a:r>
            <a:r>
              <a:rPr lang="en-US" sz="2000" i="1" dirty="0" smtClean="0"/>
              <a:t>Only response </a:t>
            </a:r>
            <a:r>
              <a:rPr lang="en-US" sz="2000" i="1" dirty="0"/>
              <a:t>may be an attempt </a:t>
            </a:r>
            <a:r>
              <a:rPr lang="en-US" sz="2000" i="1" dirty="0" smtClean="0"/>
              <a:t>to withdraw </a:t>
            </a:r>
            <a:r>
              <a:rPr lang="en-US" sz="2000" i="1" dirty="0"/>
              <a:t>from or remove the painful stimulus.</a:t>
            </a:r>
          </a:p>
          <a:p>
            <a:r>
              <a:rPr lang="en-US" sz="2400" b="1" u="sng" dirty="0" smtClean="0"/>
              <a:t>Comatose-</a:t>
            </a:r>
            <a:r>
              <a:rPr lang="en-US" sz="2000" b="1" i="1" dirty="0" smtClean="0"/>
              <a:t> P</a:t>
            </a:r>
            <a:r>
              <a:rPr lang="en-US" sz="2000" i="1" dirty="0" smtClean="0"/>
              <a:t>atient </a:t>
            </a:r>
            <a:r>
              <a:rPr lang="en-US" sz="2000" i="1" dirty="0"/>
              <a:t>does not respond to continuous or painful stimulation</a:t>
            </a:r>
            <a:r>
              <a:rPr lang="en-US" sz="2000" i="1" dirty="0" smtClean="0"/>
              <a:t>. Does not </a:t>
            </a:r>
            <a:r>
              <a:rPr lang="en-US" sz="2000" i="1" dirty="0"/>
              <a:t>move—except, possibly, reflexively—and does not </a:t>
            </a:r>
            <a:r>
              <a:rPr lang="en-US" sz="2000" i="1" dirty="0" smtClean="0"/>
              <a:t>make any </a:t>
            </a:r>
            <a:r>
              <a:rPr lang="en-US" sz="2000" i="1" dirty="0"/>
              <a:t>verbal sounds.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
            </a:r>
            <a:endParaRPr lang="en-US" dirty="0"/>
          </a:p>
        </p:txBody>
      </p:sp>
      <p:sp>
        <p:nvSpPr>
          <p:cNvPr id="3" name="Content Placeholder 2"/>
          <p:cNvSpPr>
            <a:spLocks noGrp="1"/>
          </p:cNvSpPr>
          <p:nvPr>
            <p:ph idx="1"/>
          </p:nvPr>
        </p:nvSpPr>
        <p:spPr>
          <a:xfrm>
            <a:off x="381000" y="1981200"/>
            <a:ext cx="8382000" cy="2813078"/>
          </a:xfrm>
        </p:spPr>
        <p:txBody>
          <a:bodyPr/>
          <a:lstStyle/>
          <a:p>
            <a:r>
              <a:rPr lang="en-US" sz="2000" dirty="0"/>
              <a:t>Since these and other terms used to categorize </a:t>
            </a:r>
            <a:r>
              <a:rPr lang="en-US" sz="2000" dirty="0" smtClean="0"/>
              <a:t>LOC are </a:t>
            </a:r>
            <a:r>
              <a:rPr lang="en-US" sz="2000" dirty="0"/>
              <a:t>frequently used imprecisely, you'd be wise </a:t>
            </a:r>
            <a:r>
              <a:rPr lang="en-US" sz="2000" dirty="0" smtClean="0"/>
              <a:t>to avoid </a:t>
            </a:r>
            <a:r>
              <a:rPr lang="en-US" sz="2000" dirty="0"/>
              <a:t>using them in your documentation</a:t>
            </a:r>
            <a:r>
              <a:rPr lang="en-US" sz="2000" dirty="0" smtClean="0"/>
              <a:t>. </a:t>
            </a:r>
            <a:r>
              <a:rPr lang="en-US" sz="2000" baseline="30000" dirty="0" smtClean="0"/>
              <a:t>1,2 </a:t>
            </a:r>
            <a:r>
              <a:rPr lang="en-US" sz="2000" dirty="0" smtClean="0"/>
              <a:t>Instead</a:t>
            </a:r>
            <a:r>
              <a:rPr lang="en-US" sz="2000" dirty="0"/>
              <a:t>, describe how the patient responds to </a:t>
            </a:r>
            <a:r>
              <a:rPr lang="en-US" sz="2000" dirty="0" smtClean="0"/>
              <a:t>a given </a:t>
            </a:r>
            <a:r>
              <a:rPr lang="en-US" sz="2000" dirty="0"/>
              <a:t>stimulus. For example, write: </a:t>
            </a:r>
            <a:r>
              <a:rPr lang="en-US" sz="2000" dirty="0" smtClean="0"/>
              <a:t>“Mr</a:t>
            </a:r>
            <a:r>
              <a:rPr lang="en-US" sz="2000" dirty="0"/>
              <a:t>. </a:t>
            </a:r>
            <a:r>
              <a:rPr lang="en-US" sz="2000" dirty="0" smtClean="0"/>
              <a:t>Smith moans </a:t>
            </a:r>
            <a:r>
              <a:rPr lang="en-US" sz="2000" dirty="0"/>
              <a:t>briefly when sternum is gently rubbed, </a:t>
            </a:r>
            <a:r>
              <a:rPr lang="en-US" sz="2000" dirty="0" smtClean="0"/>
              <a:t>but does </a:t>
            </a:r>
            <a:r>
              <a:rPr lang="en-US" sz="2000" dirty="0"/>
              <a:t>not follow commands</a:t>
            </a:r>
            <a:r>
              <a:rPr lang="en-US" sz="2000" dirty="0" smtClean="0"/>
              <a:t>.”‖</a:t>
            </a:r>
            <a:r>
              <a:rPr lang="en-US" sz="2000" baseline="30000" dirty="0"/>
              <a:t>7</a:t>
            </a:r>
          </a:p>
          <a:p>
            <a:pPr marL="0" indent="0" algn="ctr">
              <a:buNone/>
            </a:pPr>
            <a:r>
              <a:rPr lang="en-US" b="1" i="1" dirty="0" smtClean="0"/>
              <a:t>***Remember </a:t>
            </a:r>
            <a:r>
              <a:rPr lang="en-US" b="1" i="1" dirty="0"/>
              <a:t>that recognizing and describing </a:t>
            </a:r>
            <a:r>
              <a:rPr lang="en-US" b="1" i="1" dirty="0" smtClean="0"/>
              <a:t>a change </a:t>
            </a:r>
            <a:r>
              <a:rPr lang="en-US" b="1" i="1" dirty="0"/>
              <a:t>in LOC is more important </a:t>
            </a:r>
            <a:r>
              <a:rPr lang="en-US" b="1" i="1" dirty="0" smtClean="0"/>
              <a:t>than appropriately </a:t>
            </a:r>
            <a:r>
              <a:rPr lang="en-US" b="1" i="1" dirty="0"/>
              <a:t>naming it</a:t>
            </a:r>
            <a:r>
              <a:rPr lang="en-US" b="1" i="1" dirty="0" smtClean="0"/>
              <a:t>. ***</a:t>
            </a:r>
            <a:r>
              <a:rPr lang="en-US" b="1" i="1" baseline="30000" dirty="0" smtClean="0"/>
              <a:t>3</a:t>
            </a:r>
            <a:endParaRPr lang="en-US" b="1" i="1" baseline="30000" dirty="0"/>
          </a:p>
        </p:txBody>
      </p:sp>
    </p:spTree>
    <p:extLst>
      <p:ext uri="{BB962C8B-B14F-4D97-AF65-F5344CB8AC3E}">
        <p14:creationId xmlns:p14="http://schemas.microsoft.com/office/powerpoint/2010/main" val="11561308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 Assessment Tools</a:t>
            </a:r>
            <a:endParaRPr lang="en-US" dirty="0"/>
          </a:p>
        </p:txBody>
      </p:sp>
      <p:sp>
        <p:nvSpPr>
          <p:cNvPr id="3" name="Content Placeholder 2"/>
          <p:cNvSpPr>
            <a:spLocks noGrp="1"/>
          </p:cNvSpPr>
          <p:nvPr>
            <p:ph idx="1"/>
          </p:nvPr>
        </p:nvSpPr>
        <p:spPr>
          <a:xfrm>
            <a:off x="381000" y="1412875"/>
            <a:ext cx="8382000" cy="3554819"/>
          </a:xfrm>
        </p:spPr>
        <p:txBody>
          <a:bodyPr/>
          <a:lstStyle/>
          <a:p>
            <a:r>
              <a:rPr lang="en-US" dirty="0" smtClean="0"/>
              <a:t>Stroke Patients</a:t>
            </a:r>
          </a:p>
          <a:p>
            <a:pPr lvl="1"/>
            <a:r>
              <a:rPr lang="en-US" dirty="0" smtClean="0"/>
              <a:t>You will use the National Institutes of Health (NIH) Stroke Scale</a:t>
            </a:r>
            <a:r>
              <a:rPr lang="en-US" dirty="0"/>
              <a:t>. </a:t>
            </a:r>
            <a:r>
              <a:rPr lang="en-US" sz="1200" dirty="0">
                <a:hlinkClick r:id="rId2"/>
              </a:rPr>
              <a:t>(http://</a:t>
            </a:r>
            <a:r>
              <a:rPr lang="en-US" sz="1200" dirty="0" smtClean="0">
                <a:hlinkClick r:id="rId2"/>
              </a:rPr>
              <a:t>www.stroke.org/we-can-help/healthcare-professionals/improve-your-skills/tools-training-and-resources/training/nih)</a:t>
            </a:r>
            <a:endParaRPr lang="en-US" sz="1200" dirty="0" smtClean="0"/>
          </a:p>
          <a:p>
            <a:r>
              <a:rPr lang="en-US" dirty="0" smtClean="0"/>
              <a:t>Typically, it is the Glasgow Coma Scale (GCS) that is used to assess LOC. </a:t>
            </a:r>
          </a:p>
          <a:p>
            <a:pPr lvl="1"/>
            <a:r>
              <a:rPr lang="en-US" dirty="0" smtClean="0"/>
              <a:t>Specifically, it is useful in evaluating patients during the acute stages of head injury.</a:t>
            </a:r>
          </a:p>
          <a:p>
            <a:pPr marL="0" indent="0">
              <a:buNone/>
            </a:pPr>
            <a:endParaRPr lang="en-US" sz="1400" dirty="0"/>
          </a:p>
        </p:txBody>
      </p:sp>
    </p:spTree>
    <p:extLst>
      <p:ext uri="{BB962C8B-B14F-4D97-AF65-F5344CB8AC3E}">
        <p14:creationId xmlns:p14="http://schemas.microsoft.com/office/powerpoint/2010/main" val="15642527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Glasgow Coma Scale</a:t>
            </a:r>
            <a:endParaRPr lang="en-US" dirty="0"/>
          </a:p>
        </p:txBody>
      </p:sp>
      <p:sp>
        <p:nvSpPr>
          <p:cNvPr id="3" name="Content Placeholder 2"/>
          <p:cNvSpPr>
            <a:spLocks noGrp="1"/>
          </p:cNvSpPr>
          <p:nvPr>
            <p:ph idx="1"/>
          </p:nvPr>
        </p:nvSpPr>
        <p:spPr>
          <a:xfrm>
            <a:off x="457200" y="1371600"/>
            <a:ext cx="8382000" cy="4271939"/>
          </a:xfrm>
        </p:spPr>
        <p:txBody>
          <a:bodyPr/>
          <a:lstStyle/>
          <a:p>
            <a:r>
              <a:rPr lang="en-US" dirty="0" smtClean="0"/>
              <a:t>Based on 3 patient responses:</a:t>
            </a:r>
          </a:p>
          <a:p>
            <a:pPr lvl="1"/>
            <a:r>
              <a:rPr lang="en-US" dirty="0" smtClean="0"/>
              <a:t>Eye opening</a:t>
            </a:r>
          </a:p>
          <a:p>
            <a:pPr lvl="1"/>
            <a:r>
              <a:rPr lang="en-US" dirty="0" smtClean="0"/>
              <a:t>Motor response</a:t>
            </a:r>
          </a:p>
          <a:p>
            <a:pPr lvl="1"/>
            <a:r>
              <a:rPr lang="en-US" dirty="0" smtClean="0"/>
              <a:t>Verbal response</a:t>
            </a:r>
          </a:p>
          <a:p>
            <a:r>
              <a:rPr lang="en-US" dirty="0" smtClean="0"/>
              <a:t>Patient receives score for best response in each of these areas (score is added together).</a:t>
            </a:r>
          </a:p>
          <a:p>
            <a:pPr lvl="1"/>
            <a:r>
              <a:rPr lang="en-US" dirty="0" smtClean="0"/>
              <a:t>Score range from 3-15.</a:t>
            </a:r>
          </a:p>
          <a:p>
            <a:pPr lvl="1"/>
            <a:r>
              <a:rPr lang="en-US" dirty="0" smtClean="0"/>
              <a:t>Higher the number, the better.</a:t>
            </a:r>
          </a:p>
          <a:p>
            <a:pPr lvl="1"/>
            <a:r>
              <a:rPr lang="en-US" dirty="0" smtClean="0"/>
              <a:t>&lt;8 usually indicates COMA.</a:t>
            </a:r>
          </a:p>
        </p:txBody>
      </p:sp>
    </p:spTree>
    <p:extLst>
      <p:ext uri="{BB962C8B-B14F-4D97-AF65-F5344CB8AC3E}">
        <p14:creationId xmlns:p14="http://schemas.microsoft.com/office/powerpoint/2010/main" val="26078082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Mentation</a:t>
            </a:r>
            <a:endParaRPr lang="en-US" dirty="0"/>
          </a:p>
        </p:txBody>
      </p:sp>
      <p:sp>
        <p:nvSpPr>
          <p:cNvPr id="3" name="Content Placeholder 2"/>
          <p:cNvSpPr>
            <a:spLocks noGrp="1"/>
          </p:cNvSpPr>
          <p:nvPr>
            <p:ph idx="1"/>
          </p:nvPr>
        </p:nvSpPr>
        <p:spPr>
          <a:xfrm>
            <a:off x="381000" y="1412875"/>
            <a:ext cx="8382000" cy="4616648"/>
          </a:xfrm>
        </p:spPr>
        <p:txBody>
          <a:bodyPr/>
          <a:lstStyle/>
          <a:p>
            <a:r>
              <a:rPr lang="en-US" dirty="0" smtClean="0"/>
              <a:t>If patient is alert or awake enough to answer questions, you will assess mentation by asking the following questions to determine orientation to person, place, and time:</a:t>
            </a:r>
          </a:p>
          <a:p>
            <a:pPr lvl="1"/>
            <a:r>
              <a:rPr lang="en-US" dirty="0" smtClean="0"/>
              <a:t>What is your name?</a:t>
            </a:r>
          </a:p>
          <a:p>
            <a:pPr lvl="1"/>
            <a:r>
              <a:rPr lang="en-US" dirty="0" smtClean="0"/>
              <a:t>Where are you right now?</a:t>
            </a:r>
          </a:p>
          <a:p>
            <a:pPr lvl="1"/>
            <a:r>
              <a:rPr lang="en-US" dirty="0" smtClean="0"/>
              <a:t>Why are you here?</a:t>
            </a:r>
          </a:p>
          <a:p>
            <a:pPr lvl="1"/>
            <a:r>
              <a:rPr lang="en-US" dirty="0" smtClean="0"/>
              <a:t>What year is it?</a:t>
            </a:r>
          </a:p>
          <a:p>
            <a:pPr lvl="1"/>
            <a:r>
              <a:rPr lang="en-US" dirty="0" smtClean="0"/>
              <a:t>Who is the president?</a:t>
            </a:r>
          </a:p>
          <a:p>
            <a:pPr lvl="1"/>
            <a:endParaRPr lang="en-US" dirty="0"/>
          </a:p>
        </p:txBody>
      </p:sp>
    </p:spTree>
    <p:extLst>
      <p:ext uri="{BB962C8B-B14F-4D97-AF65-F5344CB8AC3E}">
        <p14:creationId xmlns:p14="http://schemas.microsoft.com/office/powerpoint/2010/main" val="32815178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Pupils</a:t>
            </a:r>
            <a:endParaRPr lang="en-US" dirty="0"/>
          </a:p>
        </p:txBody>
      </p:sp>
      <p:sp>
        <p:nvSpPr>
          <p:cNvPr id="3" name="Content Placeholder 2"/>
          <p:cNvSpPr>
            <a:spLocks noGrp="1"/>
          </p:cNvSpPr>
          <p:nvPr>
            <p:ph idx="1"/>
          </p:nvPr>
        </p:nvSpPr>
        <p:spPr>
          <a:xfrm>
            <a:off x="381000" y="1412875"/>
            <a:ext cx="8382000" cy="2653034"/>
          </a:xfrm>
        </p:spPr>
        <p:txBody>
          <a:bodyPr/>
          <a:lstStyle/>
          <a:p>
            <a:r>
              <a:rPr lang="en-US" dirty="0" smtClean="0"/>
              <a:t>Assessment of pupils is especially important in a patient with impaired LOC.</a:t>
            </a:r>
          </a:p>
          <a:p>
            <a:r>
              <a:rPr lang="en-US" dirty="0" smtClean="0"/>
              <a:t>Similar to change in LOC, change in Pupil size, shape, or reactivity can indicate increasing intracranial pressure (ICP) from a mass or fluid. </a:t>
            </a:r>
            <a:r>
              <a:rPr lang="en-US" baseline="30000" dirty="0" smtClean="0"/>
              <a:t>7</a:t>
            </a:r>
          </a:p>
          <a:p>
            <a:pPr lvl="1"/>
            <a:r>
              <a:rPr lang="en-US" sz="2000" dirty="0" smtClean="0"/>
              <a:t>Pupils will be covered as part of cranial nerve assessment</a:t>
            </a:r>
            <a:endParaRPr lang="en-US" sz="2000" baseline="30000" dirty="0"/>
          </a:p>
        </p:txBody>
      </p:sp>
    </p:spTree>
    <p:extLst>
      <p:ext uri="{BB962C8B-B14F-4D97-AF65-F5344CB8AC3E}">
        <p14:creationId xmlns:p14="http://schemas.microsoft.com/office/powerpoint/2010/main" val="384670318"/>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E67C021-E005-426B-946E-7073629A96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(Blue-green textured design)</Template>
  <TotalTime>489</TotalTime>
  <Words>2789</Words>
  <Application>Microsoft Office PowerPoint</Application>
  <PresentationFormat>On-screen Show (4:3)</PresentationFormat>
  <Paragraphs>212</Paragraphs>
  <Slides>29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Courier New</vt:lpstr>
      <vt:lpstr>Wingdings</vt:lpstr>
      <vt:lpstr>Blue Segoe 4-3 template-template_April-17-2007</vt:lpstr>
      <vt:lpstr>White with Courier font for code slides</vt:lpstr>
      <vt:lpstr>Neuro 101:  Nursing Neuro Assessment</vt:lpstr>
      <vt:lpstr>Initial Assessment-  Comprehensive Exam</vt:lpstr>
      <vt:lpstr>The Single Most Important Assessment- Level of Consciousness (LOC) &amp; Mentation</vt:lpstr>
      <vt:lpstr>LOC Terminology</vt:lpstr>
      <vt:lpstr>LOC</vt:lpstr>
      <vt:lpstr>LOC Assessment Tools</vt:lpstr>
      <vt:lpstr>Glasgow Coma Scale</vt:lpstr>
      <vt:lpstr>Mentation</vt:lpstr>
      <vt:lpstr>Pupils</vt:lpstr>
      <vt:lpstr>Assessing for Signs of  Motor Dysfunction</vt:lpstr>
      <vt:lpstr>Assessing for Signs of Motor Dysfunction- Unconscious Patient</vt:lpstr>
      <vt:lpstr>Evaluating Sensation</vt:lpstr>
      <vt:lpstr>Evaluating Cerebellar Function</vt:lpstr>
      <vt:lpstr>Evaluating Cerebellar Function</vt:lpstr>
      <vt:lpstr>Assessing Deep Tendon Reflexes</vt:lpstr>
      <vt:lpstr>Deep Tendon Reflexes</vt:lpstr>
      <vt:lpstr>Assessing Superficial Reflexes</vt:lpstr>
      <vt:lpstr>Assessing Brain Stem Reflexes</vt:lpstr>
      <vt:lpstr>Assessing the Cranial Nerves</vt:lpstr>
      <vt:lpstr>Cranial Nerve II- Visual Fields</vt:lpstr>
      <vt:lpstr>Cranial Nerves II &amp; III- Pupillary Light Reflex</vt:lpstr>
      <vt:lpstr>Cranial Nerves III, IV, &amp; VI- Inspection &amp; Ocular Alignment</vt:lpstr>
      <vt:lpstr>Cranial Nerve V &amp; VII –  Sensory, Corneal Reflex, &amp; Motor</vt:lpstr>
      <vt:lpstr>Cranial Nerve VIII</vt:lpstr>
      <vt:lpstr>Cranial Nerves IX &amp; X- Motor</vt:lpstr>
      <vt:lpstr>Cranial Nerves XI &amp; XII- Motor</vt:lpstr>
      <vt:lpstr>Vital Signs &amp; Neuro Status</vt:lpstr>
      <vt:lpstr>Final Reminders</vt:lpstr>
      <vt:lpstr>PowerPoint Presentation</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 101:  Nursing Neuro Assessment</dc:title>
  <dc:creator>Ankrom Kristen</dc:creator>
  <cp:keywords/>
  <cp:lastModifiedBy>Ankrom Kristen</cp:lastModifiedBy>
  <cp:revision>25</cp:revision>
  <dcterms:created xsi:type="dcterms:W3CDTF">2017-01-30T14:15:04Z</dcterms:created>
  <dcterms:modified xsi:type="dcterms:W3CDTF">2017-02-15T14:44:05Z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TC102867089990</vt:lpwstr>
  </property>
</Properties>
</file>